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ontserrat Semi-Bold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Open Sans" charset="1" panose="020B0606030504020204"/>
      <p:regular r:id="rId30"/>
    </p:embeddedFont>
    <p:embeddedFont>
      <p:font typeface="Oswald" charset="1" panose="00000500000000000000"/>
      <p:regular r:id="rId31"/>
    </p:embeddedFont>
    <p:embeddedFont>
      <p:font typeface="Poppins Semi-Bold" charset="1" panose="00000700000000000000"/>
      <p:regular r:id="rId32"/>
    </p:embeddedFont>
    <p:embeddedFont>
      <p:font typeface="Montserrat Medium" charset="1" panose="00000600000000000000"/>
      <p:regular r:id="rId33"/>
    </p:embeddedFont>
    <p:embeddedFont>
      <p:font typeface="Poppins Medium" charset="1" panose="00000600000000000000"/>
      <p:regular r:id="rId34"/>
    </p:embeddedFont>
    <p:embeddedFont>
      <p:font typeface="Poppins Bold" charset="1" panose="00000800000000000000"/>
      <p:regular r:id="rId35"/>
    </p:embeddedFont>
    <p:embeddedFont>
      <p:font typeface="Open Sans Bold" charset="1" panose="020B0806030504020204"/>
      <p:regular r:id="rId36"/>
    </p:embeddedFont>
    <p:embeddedFont>
      <p:font typeface="Montserrat Bold" charset="1" panose="00000800000000000000"/>
      <p:regular r:id="rId37"/>
    </p:embeddedFont>
    <p:embeddedFont>
      <p:font typeface="Poppins" charset="1" panose="00000500000000000000"/>
      <p:regular r:id="rId38"/>
    </p:embeddedFont>
    <p:embeddedFont>
      <p:font typeface="Arimo" charset="1" panose="020B0604020202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6.pn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jpeg" Type="http://schemas.openxmlformats.org/officeDocument/2006/relationships/image"/><Relationship Id="rId6" Target="../media/VAGbrhuM85Y.mp4" Type="http://schemas.openxmlformats.org/officeDocument/2006/relationships/video"/><Relationship Id="rId7" Target="../media/VAGbrhuM85Y.mp4" Type="http://schemas.microsoft.com/office/2007/relationships/media"/><Relationship Id="rId8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6775497">
            <a:off x="13604264" y="-673034"/>
            <a:ext cx="8792923" cy="4237186"/>
            <a:chOff x="0" y="0"/>
            <a:chExt cx="406400" cy="1958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95838"/>
            </a:xfrm>
            <a:custGeom>
              <a:avLst/>
              <a:gdLst/>
              <a:ahLst/>
              <a:cxnLst/>
              <a:rect r="r" b="b" t="t" l="l"/>
              <a:pathLst>
                <a:path h="19583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86302" y="7059420"/>
            <a:ext cx="8772604" cy="4397760"/>
            <a:chOff x="0" y="0"/>
            <a:chExt cx="417592" cy="20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7592" cy="209341"/>
            </a:xfrm>
            <a:custGeom>
              <a:avLst/>
              <a:gdLst/>
              <a:ahLst/>
              <a:cxnLst/>
              <a:rect r="r" b="b" t="t" l="l"/>
              <a:pathLst>
                <a:path h="209341" w="417592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27773" y="0"/>
            <a:ext cx="6832454" cy="2553630"/>
          </a:xfrm>
          <a:custGeom>
            <a:avLst/>
            <a:gdLst/>
            <a:ahLst/>
            <a:cxnLst/>
            <a:rect r="r" b="b" t="t" l="l"/>
            <a:pathLst>
              <a:path h="2553630" w="6832454">
                <a:moveTo>
                  <a:pt x="0" y="0"/>
                </a:moveTo>
                <a:lnTo>
                  <a:pt x="6832454" y="0"/>
                </a:lnTo>
                <a:lnTo>
                  <a:pt x="6832454" y="2553630"/>
                </a:lnTo>
                <a:lnTo>
                  <a:pt x="0" y="2553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09492" y="3998344"/>
            <a:ext cx="10941896" cy="135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segmentation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4682" y="2867955"/>
            <a:ext cx="10698149" cy="135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24"/>
              </a:lnSpc>
            </a:pPr>
            <a:r>
              <a:rPr lang="en-US" b="true" sz="11038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Environment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8208" y="7615415"/>
            <a:ext cx="378635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Proposé par 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Mr.BELCAID Anas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29792" y="5861167"/>
            <a:ext cx="7428415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MODULE : DEEP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4792" y="6815315"/>
            <a:ext cx="4798206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Présenté par 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Anouar BOUZHAR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Hamza KHOLTI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Zakariae YAHYA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429792" y="6600572"/>
            <a:ext cx="7428415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ANNÉE UNIVERSITAIRE : 2024/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016" y="23360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7787" y="1615585"/>
            <a:ext cx="2530725" cy="1615585"/>
            <a:chOff x="0" y="0"/>
            <a:chExt cx="352714" cy="2251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2714" cy="225169"/>
            </a:xfrm>
            <a:custGeom>
              <a:avLst/>
              <a:gdLst/>
              <a:ahLst/>
              <a:cxnLst/>
              <a:rect r="r" b="b" t="t" l="l"/>
              <a:pathLst>
                <a:path h="225169" w="352714">
                  <a:moveTo>
                    <a:pt x="0" y="0"/>
                  </a:moveTo>
                  <a:lnTo>
                    <a:pt x="352714" y="0"/>
                  </a:lnTo>
                  <a:lnTo>
                    <a:pt x="352714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52714" cy="301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9"/>
                </a:lnSpc>
              </a:pP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Exemple de train set</a:t>
              </a: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16097" y="5446507"/>
            <a:ext cx="11229599" cy="3507471"/>
          </a:xfrm>
          <a:custGeom>
            <a:avLst/>
            <a:gdLst/>
            <a:ahLst/>
            <a:cxnLst/>
            <a:rect r="r" b="b" t="t" l="l"/>
            <a:pathLst>
              <a:path h="3507471" w="11229599">
                <a:moveTo>
                  <a:pt x="0" y="0"/>
                </a:moveTo>
                <a:lnTo>
                  <a:pt x="11229599" y="0"/>
                </a:lnTo>
                <a:lnTo>
                  <a:pt x="11229599" y="3507471"/>
                </a:lnTo>
                <a:lnTo>
                  <a:pt x="0" y="3507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1" t="-283" r="0" b="-541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16097" y="1701034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676" y="678211"/>
            <a:ext cx="755360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5114" y="416272"/>
            <a:ext cx="12509985" cy="8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U-net: Résultats et Analyse</a:t>
            </a:r>
          </a:p>
          <a:p>
            <a:pPr algn="l">
              <a:lnSpc>
                <a:spcPts val="311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27787" y="5858381"/>
            <a:ext cx="2530725" cy="1615585"/>
            <a:chOff x="0" y="0"/>
            <a:chExt cx="352714" cy="2251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2714" cy="225169"/>
            </a:xfrm>
            <a:custGeom>
              <a:avLst/>
              <a:gdLst/>
              <a:ahLst/>
              <a:cxnLst/>
              <a:rect r="r" b="b" t="t" l="l"/>
              <a:pathLst>
                <a:path h="225169" w="352714">
                  <a:moveTo>
                    <a:pt x="0" y="0"/>
                  </a:moveTo>
                  <a:lnTo>
                    <a:pt x="352714" y="0"/>
                  </a:lnTo>
                  <a:lnTo>
                    <a:pt x="352714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352714" cy="301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9"/>
                </a:lnSpc>
              </a:pP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Exemple de val set</a:t>
              </a: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13489" y="1178219"/>
            <a:ext cx="2947787" cy="3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b="true" sz="19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70106" y="1149991"/>
            <a:ext cx="2947787" cy="3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b="true" sz="19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vérité terrain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22769" y="1178219"/>
            <a:ext cx="2947787" cy="3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b="true" sz="19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Prédiction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4835" y="4465992"/>
            <a:ext cx="9286771" cy="5411890"/>
          </a:xfrm>
          <a:custGeom>
            <a:avLst/>
            <a:gdLst/>
            <a:ahLst/>
            <a:cxnLst/>
            <a:rect r="r" b="b" t="t" l="l"/>
            <a:pathLst>
              <a:path h="5411890" w="9286771">
                <a:moveTo>
                  <a:pt x="0" y="0"/>
                </a:moveTo>
                <a:lnTo>
                  <a:pt x="9286771" y="0"/>
                </a:lnTo>
                <a:lnTo>
                  <a:pt x="9286771" y="5411890"/>
                </a:lnTo>
                <a:lnTo>
                  <a:pt x="0" y="5411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13" t="-867" r="-608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94835" y="1938901"/>
            <a:ext cx="5086039" cy="1055745"/>
            <a:chOff x="0" y="0"/>
            <a:chExt cx="708856" cy="147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856" cy="147142"/>
            </a:xfrm>
            <a:custGeom>
              <a:avLst/>
              <a:gdLst/>
              <a:ahLst/>
              <a:cxnLst/>
              <a:rect r="r" b="b" t="t" l="l"/>
              <a:pathLst>
                <a:path h="147142" w="708856">
                  <a:moveTo>
                    <a:pt x="0" y="0"/>
                  </a:moveTo>
                  <a:lnTo>
                    <a:pt x="708856" y="0"/>
                  </a:lnTo>
                  <a:lnTo>
                    <a:pt x="708856" y="147142"/>
                  </a:lnTo>
                  <a:lnTo>
                    <a:pt x="0" y="14714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708856" cy="21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DeepLabV3+ :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3058" y="697881"/>
            <a:ext cx="9349323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Deeplabv3plus : Architecture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657545" y="2094086"/>
            <a:ext cx="8362268" cy="7783796"/>
            <a:chOff x="0" y="0"/>
            <a:chExt cx="11149690" cy="1037839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149690" cy="10378394"/>
              <a:chOff x="0" y="0"/>
              <a:chExt cx="2202408" cy="205005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02408" cy="2050053"/>
              </a:xfrm>
              <a:custGeom>
                <a:avLst/>
                <a:gdLst/>
                <a:ahLst/>
                <a:cxnLst/>
                <a:rect r="r" b="b" t="t" l="l"/>
                <a:pathLst>
                  <a:path h="2050053" w="2202408">
                    <a:moveTo>
                      <a:pt x="0" y="0"/>
                    </a:moveTo>
                    <a:lnTo>
                      <a:pt x="2202408" y="0"/>
                    </a:lnTo>
                    <a:lnTo>
                      <a:pt x="2202408" y="2050053"/>
                    </a:lnTo>
                    <a:lnTo>
                      <a:pt x="0" y="205005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202408" cy="2088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65841" y="75854"/>
              <a:ext cx="292063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Entrée (Image)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66744" y="7216400"/>
              <a:ext cx="948294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Fusion avec les caractéristiques de bas niveau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52891" y="6231402"/>
              <a:ext cx="192087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Décodeur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53141" y="1090789"/>
              <a:ext cx="666691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Encodeur (e.g., ResNet-101/backbone)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66744" y="7977642"/>
              <a:ext cx="389363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Suréchantillonnage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65841" y="9446606"/>
              <a:ext cx="611991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Sortie (Carte de segmentation)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39744" y="556211"/>
              <a:ext cx="254000" cy="688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|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▼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43854" y="1810333"/>
              <a:ext cx="139859" cy="31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|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27741" y="2139124"/>
              <a:ext cx="791528" cy="35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  <a:spcBef>
                  <a:spcPct val="0"/>
                </a:spcBef>
              </a:pPr>
              <a:r>
                <a:rPr lang="en-US" b="true" sz="157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├──&gt;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65841" y="3093778"/>
              <a:ext cx="68976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└──&gt;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65841" y="2667426"/>
              <a:ext cx="139859" cy="31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|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19268" y="3078737"/>
              <a:ext cx="838539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Cartes de caractéristiques de haut niveau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19268" y="5159227"/>
              <a:ext cx="726030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Cartes de caractéristiques enrichies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19268" y="2071023"/>
              <a:ext cx="817636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Cartes de caractéristiques de bas niveau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19268" y="4103203"/>
              <a:ext cx="755396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ASPP (Atrous Spatial Pyramid Pooling)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171797" y="3484337"/>
              <a:ext cx="254000" cy="688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|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▼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200524" y="4549820"/>
              <a:ext cx="254000" cy="688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|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▼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273771" y="5692630"/>
              <a:ext cx="254000" cy="688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|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▼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81954" y="6954243"/>
              <a:ext cx="139859" cy="31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|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65841" y="7283034"/>
              <a:ext cx="791528" cy="35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  <a:spcBef>
                  <a:spcPct val="0"/>
                </a:spcBef>
              </a:pPr>
              <a:r>
                <a:rPr lang="en-US" b="true" sz="157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├──&gt;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03941" y="8237689"/>
              <a:ext cx="68976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└──&gt;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403941" y="7811337"/>
              <a:ext cx="139859" cy="31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sz="14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|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298797" y="8513159"/>
              <a:ext cx="254000" cy="688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|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▼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187" y="2096493"/>
            <a:ext cx="4213389" cy="830663"/>
            <a:chOff x="0" y="0"/>
            <a:chExt cx="587232" cy="115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7232" cy="115772"/>
            </a:xfrm>
            <a:custGeom>
              <a:avLst/>
              <a:gdLst/>
              <a:ahLst/>
              <a:cxnLst/>
              <a:rect r="r" b="b" t="t" l="l"/>
              <a:pathLst>
                <a:path h="115772" w="587232">
                  <a:moveTo>
                    <a:pt x="0" y="0"/>
                  </a:moveTo>
                  <a:lnTo>
                    <a:pt x="587232" y="0"/>
                  </a:lnTo>
                  <a:lnTo>
                    <a:pt x="587232" y="115772"/>
                  </a:lnTo>
                  <a:lnTo>
                    <a:pt x="0" y="11577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587232" cy="191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  <a:r>
                <a:rPr lang="en-US" b="true" sz="23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Préparation des Données 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721677" y="2120305"/>
            <a:ext cx="6599611" cy="830663"/>
            <a:chOff x="0" y="0"/>
            <a:chExt cx="919806" cy="115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9806" cy="115772"/>
            </a:xfrm>
            <a:custGeom>
              <a:avLst/>
              <a:gdLst/>
              <a:ahLst/>
              <a:cxnLst/>
              <a:rect r="r" b="b" t="t" l="l"/>
              <a:pathLst>
                <a:path h="115772" w="919806">
                  <a:moveTo>
                    <a:pt x="0" y="0"/>
                  </a:moveTo>
                  <a:lnTo>
                    <a:pt x="919806" y="0"/>
                  </a:lnTo>
                  <a:lnTo>
                    <a:pt x="919806" y="115772"/>
                  </a:lnTo>
                  <a:lnTo>
                    <a:pt x="0" y="115772"/>
                  </a:lnTo>
                  <a:close/>
                </a:path>
              </a:pathLst>
            </a:custGeom>
            <a:solidFill>
              <a:srgbClr val="2254C5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919806" cy="191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9"/>
                </a:lnSpc>
                <a:spcBef>
                  <a:spcPct val="0"/>
                </a:spcBef>
              </a:pPr>
              <a:r>
                <a:rPr lang="en-US" b="true" sz="2370" strike="noStrike" u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Configuration du Modèle 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73372" y="2120305"/>
            <a:ext cx="4213389" cy="664518"/>
            <a:chOff x="0" y="0"/>
            <a:chExt cx="587232" cy="926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232" cy="92616"/>
            </a:xfrm>
            <a:custGeom>
              <a:avLst/>
              <a:gdLst/>
              <a:ahLst/>
              <a:cxnLst/>
              <a:rect r="r" b="b" t="t" l="l"/>
              <a:pathLst>
                <a:path h="92616" w="587232">
                  <a:moveTo>
                    <a:pt x="0" y="0"/>
                  </a:moveTo>
                  <a:lnTo>
                    <a:pt x="587232" y="0"/>
                  </a:lnTo>
                  <a:lnTo>
                    <a:pt x="587232" y="92616"/>
                  </a:lnTo>
                  <a:lnTo>
                    <a:pt x="0" y="92616"/>
                  </a:lnTo>
                  <a:close/>
                </a:path>
              </a:pathLst>
            </a:custGeom>
            <a:solidFill>
              <a:srgbClr val="2254C5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587232" cy="168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9"/>
                </a:lnSpc>
                <a:spcBef>
                  <a:spcPct val="0"/>
                </a:spcBef>
              </a:pPr>
              <a:r>
                <a:rPr lang="en-US" b="true" sz="2370" strike="noStrike" u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Optimisation :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688389" y="3849823"/>
            <a:ext cx="5571287" cy="2845075"/>
          </a:xfrm>
          <a:custGeom>
            <a:avLst/>
            <a:gdLst/>
            <a:ahLst/>
            <a:cxnLst/>
            <a:rect r="r" b="b" t="t" l="l"/>
            <a:pathLst>
              <a:path h="2845075" w="5571287">
                <a:moveTo>
                  <a:pt x="0" y="0"/>
                </a:moveTo>
                <a:lnTo>
                  <a:pt x="5571287" y="0"/>
                </a:lnTo>
                <a:lnTo>
                  <a:pt x="5571287" y="2845075"/>
                </a:lnTo>
                <a:lnTo>
                  <a:pt x="0" y="2845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4" t="-1438" r="-76268" b="-304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21677" y="3849823"/>
            <a:ext cx="6599611" cy="2787224"/>
          </a:xfrm>
          <a:custGeom>
            <a:avLst/>
            <a:gdLst/>
            <a:ahLst/>
            <a:cxnLst/>
            <a:rect r="r" b="b" t="t" l="l"/>
            <a:pathLst>
              <a:path h="2787224" w="6599611">
                <a:moveTo>
                  <a:pt x="0" y="0"/>
                </a:moveTo>
                <a:lnTo>
                  <a:pt x="6599611" y="0"/>
                </a:lnTo>
                <a:lnTo>
                  <a:pt x="6599611" y="2787224"/>
                </a:lnTo>
                <a:lnTo>
                  <a:pt x="0" y="2787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73" b="-548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1187" y="6856823"/>
            <a:ext cx="14828193" cy="3337970"/>
            <a:chOff x="0" y="0"/>
            <a:chExt cx="19770924" cy="445062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617853" cy="886025"/>
              <a:chOff x="0" y="0"/>
              <a:chExt cx="587232" cy="9261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87232" cy="92616"/>
              </a:xfrm>
              <a:custGeom>
                <a:avLst/>
                <a:gdLst/>
                <a:ahLst/>
                <a:cxnLst/>
                <a:rect r="r" b="b" t="t" l="l"/>
                <a:pathLst>
                  <a:path h="92616" w="587232">
                    <a:moveTo>
                      <a:pt x="0" y="0"/>
                    </a:moveTo>
                    <a:lnTo>
                      <a:pt x="587232" y="0"/>
                    </a:lnTo>
                    <a:lnTo>
                      <a:pt x="587232" y="92616"/>
                    </a:lnTo>
                    <a:lnTo>
                      <a:pt x="0" y="92616"/>
                    </a:lnTo>
                    <a:close/>
                  </a:path>
                </a:pathLst>
              </a:custGeom>
              <a:solidFill>
                <a:srgbClr val="2254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587232" cy="149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220"/>
                  </a:lnSpc>
                  <a:spcBef>
                    <a:spcPct val="0"/>
                  </a:spcBef>
                </a:pPr>
                <a:r>
                  <a:rPr lang="en-US" b="true" sz="2300" strike="noStrike" u="non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Entraînement et Validation :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890947"/>
              <a:ext cx="7609114" cy="1826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9"/>
                </a:lnSpc>
                <a:spcBef>
                  <a:spcPct val="0"/>
                </a:spcBef>
              </a:pPr>
              <a:r>
                <a:rPr lang="en-US" b="true" sz="157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Boucle d’entraînement sur plusieurs époques avec évaluation des métriques (précision des pixels, IoU moyenne).</a:t>
              </a:r>
            </a:p>
            <a:p>
              <a:pPr algn="l">
                <a:lnSpc>
                  <a:spcPts val="2199"/>
                </a:lnSpc>
                <a:spcBef>
                  <a:spcPct val="0"/>
                </a:spcBef>
              </a:pPr>
              <a:r>
                <a:rPr lang="en-US" b="true" sz="157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Utilisation optionnelle de torch.cuda.amp pour l’accélération.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7842117" y="215900"/>
              <a:ext cx="11928807" cy="4234726"/>
            </a:xfrm>
            <a:custGeom>
              <a:avLst/>
              <a:gdLst/>
              <a:ahLst/>
              <a:cxnLst/>
              <a:rect r="r" b="b" t="t" l="l"/>
              <a:pathLst>
                <a:path h="4234726" w="11928807">
                  <a:moveTo>
                    <a:pt x="0" y="0"/>
                  </a:moveTo>
                  <a:lnTo>
                    <a:pt x="11928807" y="0"/>
                  </a:lnTo>
                  <a:lnTo>
                    <a:pt x="11928807" y="4234726"/>
                  </a:lnTo>
                  <a:lnTo>
                    <a:pt x="0" y="4234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9770924" cy="4450626"/>
              <a:chOff x="0" y="0"/>
              <a:chExt cx="3905368" cy="87913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905368" cy="879136"/>
              </a:xfrm>
              <a:custGeom>
                <a:avLst/>
                <a:gdLst/>
                <a:ahLst/>
                <a:cxnLst/>
                <a:rect r="r" b="b" t="t" l="l"/>
                <a:pathLst>
                  <a:path h="879136" w="3905368">
                    <a:moveTo>
                      <a:pt x="0" y="0"/>
                    </a:moveTo>
                    <a:lnTo>
                      <a:pt x="3905368" y="0"/>
                    </a:lnTo>
                    <a:lnTo>
                      <a:pt x="3905368" y="879136"/>
                    </a:lnTo>
                    <a:lnTo>
                      <a:pt x="0" y="87913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3905368" cy="917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41187" y="2096493"/>
            <a:ext cx="4213389" cy="4540554"/>
            <a:chOff x="0" y="0"/>
            <a:chExt cx="1109699" cy="119586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09699" cy="1195866"/>
            </a:xfrm>
            <a:custGeom>
              <a:avLst/>
              <a:gdLst/>
              <a:ahLst/>
              <a:cxnLst/>
              <a:rect r="r" b="b" t="t" l="l"/>
              <a:pathLst>
                <a:path h="1195866" w="1109699">
                  <a:moveTo>
                    <a:pt x="0" y="0"/>
                  </a:moveTo>
                  <a:lnTo>
                    <a:pt x="1109699" y="0"/>
                  </a:lnTo>
                  <a:lnTo>
                    <a:pt x="1109699" y="1195866"/>
                  </a:lnTo>
                  <a:lnTo>
                    <a:pt x="0" y="119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109699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3058" y="697881"/>
            <a:ext cx="12509985" cy="82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Deeplabv3plus : Pipeline d’Entraînement</a:t>
            </a:r>
          </a:p>
          <a:p>
            <a:pPr algn="l">
              <a:lnSpc>
                <a:spcPts val="311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1187" y="2925355"/>
            <a:ext cx="4213389" cy="193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Redimensionnement des images à 128x128.</a:t>
            </a:r>
          </a:p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Normalisation des valeurs des pixels selon les statistiques d’ImageNet.</a:t>
            </a:r>
          </a:p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Ajustement des masques à 512x512 sans normalisation.</a:t>
            </a:r>
          </a:p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augmentations de donnees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21677" y="2893818"/>
            <a:ext cx="6599611" cy="72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Backbone ResNet-101 configuré pour 34 classes.</a:t>
            </a:r>
          </a:p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Fonction de perte basée sur l’entropie croisée.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73372" y="2746724"/>
            <a:ext cx="5706836" cy="11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Utilisation de l’optimiseur Adam avec un taux d’apprentissage initial de 0,001.</a:t>
            </a:r>
          </a:p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Planificateur StepLR pour ajuster dynamiquement le taux d’apprentissage.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4721677" y="2096493"/>
            <a:ext cx="6599611" cy="4540554"/>
            <a:chOff x="0" y="0"/>
            <a:chExt cx="1738169" cy="11958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38169" cy="1195866"/>
            </a:xfrm>
            <a:custGeom>
              <a:avLst/>
              <a:gdLst/>
              <a:ahLst/>
              <a:cxnLst/>
              <a:rect r="r" b="b" t="t" l="l"/>
              <a:pathLst>
                <a:path h="1195866" w="1738169">
                  <a:moveTo>
                    <a:pt x="0" y="0"/>
                  </a:moveTo>
                  <a:lnTo>
                    <a:pt x="1738169" y="0"/>
                  </a:lnTo>
                  <a:lnTo>
                    <a:pt x="1738169" y="1195866"/>
                  </a:lnTo>
                  <a:lnTo>
                    <a:pt x="0" y="119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738169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773372" y="2096493"/>
            <a:ext cx="5866373" cy="4540554"/>
            <a:chOff x="0" y="0"/>
            <a:chExt cx="1545053" cy="119586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45053" cy="1195866"/>
            </a:xfrm>
            <a:custGeom>
              <a:avLst/>
              <a:gdLst/>
              <a:ahLst/>
              <a:cxnLst/>
              <a:rect r="r" b="b" t="t" l="l"/>
              <a:pathLst>
                <a:path h="1195866" w="1545053">
                  <a:moveTo>
                    <a:pt x="0" y="0"/>
                  </a:moveTo>
                  <a:lnTo>
                    <a:pt x="1545053" y="0"/>
                  </a:lnTo>
                  <a:lnTo>
                    <a:pt x="1545053" y="1195866"/>
                  </a:lnTo>
                  <a:lnTo>
                    <a:pt x="0" y="119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545053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366073" y="6777097"/>
            <a:ext cx="1572216" cy="157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53359" y="6777097"/>
            <a:ext cx="1572216" cy="157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62127" y="6777097"/>
            <a:ext cx="1572216" cy="15722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54319" y="6778475"/>
            <a:ext cx="1572216" cy="15722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99138" y="6778475"/>
            <a:ext cx="1572216" cy="157221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88714" y="8349313"/>
            <a:ext cx="1572216" cy="157221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276000" y="8349313"/>
            <a:ext cx="1572216" cy="157221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184768" y="8349313"/>
            <a:ext cx="1572216" cy="157221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576960" y="8350692"/>
            <a:ext cx="1572216" cy="157221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721779" y="8350692"/>
            <a:ext cx="1572216" cy="157221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771143" y="6778475"/>
            <a:ext cx="1572216" cy="1572216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793784" y="8350692"/>
            <a:ext cx="1572216" cy="157221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6200096" y="1731543"/>
            <a:ext cx="5463916" cy="3463223"/>
          </a:xfrm>
          <a:custGeom>
            <a:avLst/>
            <a:gdLst/>
            <a:ahLst/>
            <a:cxnLst/>
            <a:rect r="r" b="b" t="t" l="l"/>
            <a:pathLst>
              <a:path h="3463223" w="5463916">
                <a:moveTo>
                  <a:pt x="0" y="0"/>
                </a:moveTo>
                <a:lnTo>
                  <a:pt x="5463916" y="0"/>
                </a:lnTo>
                <a:lnTo>
                  <a:pt x="5463916" y="3463224"/>
                </a:lnTo>
                <a:lnTo>
                  <a:pt x="0" y="3463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857626" y="1754305"/>
            <a:ext cx="5377688" cy="3440462"/>
          </a:xfrm>
          <a:custGeom>
            <a:avLst/>
            <a:gdLst/>
            <a:ahLst/>
            <a:cxnLst/>
            <a:rect r="r" b="b" t="t" l="l"/>
            <a:pathLst>
              <a:path h="3440462" w="5377688">
                <a:moveTo>
                  <a:pt x="0" y="0"/>
                </a:moveTo>
                <a:lnTo>
                  <a:pt x="5377687" y="0"/>
                </a:lnTo>
                <a:lnTo>
                  <a:pt x="5377687" y="3440462"/>
                </a:lnTo>
                <a:lnTo>
                  <a:pt x="0" y="3440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66802" y="1754305"/>
            <a:ext cx="5033294" cy="3336044"/>
          </a:xfrm>
          <a:custGeom>
            <a:avLst/>
            <a:gdLst/>
            <a:ahLst/>
            <a:cxnLst/>
            <a:rect r="r" b="b" t="t" l="l"/>
            <a:pathLst>
              <a:path h="3336044" w="5033294">
                <a:moveTo>
                  <a:pt x="0" y="0"/>
                </a:moveTo>
                <a:lnTo>
                  <a:pt x="5033294" y="0"/>
                </a:lnTo>
                <a:lnTo>
                  <a:pt x="5033294" y="3336044"/>
                </a:lnTo>
                <a:lnTo>
                  <a:pt x="0" y="3336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4" t="0" r="-1254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104227" y="1789438"/>
            <a:ext cx="5095869" cy="3758220"/>
            <a:chOff x="0" y="0"/>
            <a:chExt cx="1342122" cy="98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42122" cy="989819"/>
            </a:xfrm>
            <a:custGeom>
              <a:avLst/>
              <a:gdLst/>
              <a:ahLst/>
              <a:cxnLst/>
              <a:rect r="r" b="b" t="t" l="l"/>
              <a:pathLst>
                <a:path h="989819" w="1342122">
                  <a:moveTo>
                    <a:pt x="0" y="0"/>
                  </a:moveTo>
                  <a:lnTo>
                    <a:pt x="1342122" y="0"/>
                  </a:lnTo>
                  <a:lnTo>
                    <a:pt x="1342122" y="989819"/>
                  </a:lnTo>
                  <a:lnTo>
                    <a:pt x="0" y="989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FACFF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342122" cy="10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7259676" y="678211"/>
            <a:ext cx="755360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33058" y="697881"/>
            <a:ext cx="12509985" cy="82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Deeplabv3plus : Résultats et Analyse</a:t>
            </a:r>
          </a:p>
          <a:p>
            <a:pPr algn="l">
              <a:lnSpc>
                <a:spcPts val="3115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4685183" y="6212004"/>
            <a:ext cx="437616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276000" y="6212004"/>
            <a:ext cx="1010618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59042" y="6212004"/>
            <a:ext cx="644519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MIOU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15757" y="6212004"/>
            <a:ext cx="632634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recall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56256" y="6212004"/>
            <a:ext cx="1043683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043497" y="6213382"/>
            <a:ext cx="939019" cy="30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F1-score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33499" y="7247905"/>
            <a:ext cx="1313778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33499" y="8951041"/>
            <a:ext cx="1631572" cy="43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b="true" sz="2551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485468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0.65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630287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88%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775107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71%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919927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81%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064746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79%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209566" y="7324591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80%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485468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0.63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641029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87%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796589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69%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952150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78%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107711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75%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263271" y="8863219"/>
            <a:ext cx="863642" cy="43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76%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922569" y="5095875"/>
            <a:ext cx="34265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losses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525610" y="5147142"/>
            <a:ext cx="34265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Accuracies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128650" y="5198408"/>
            <a:ext cx="34265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mIOU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6384119" y="1754305"/>
            <a:ext cx="5399449" cy="3816115"/>
            <a:chOff x="0" y="0"/>
            <a:chExt cx="1422077" cy="1005067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422077" cy="1005067"/>
            </a:xfrm>
            <a:custGeom>
              <a:avLst/>
              <a:gdLst/>
              <a:ahLst/>
              <a:cxnLst/>
              <a:rect r="r" b="b" t="t" l="l"/>
              <a:pathLst>
                <a:path h="1005067" w="1422077">
                  <a:moveTo>
                    <a:pt x="0" y="0"/>
                  </a:moveTo>
                  <a:lnTo>
                    <a:pt x="1422077" y="0"/>
                  </a:lnTo>
                  <a:lnTo>
                    <a:pt x="1422077" y="1005067"/>
                  </a:lnTo>
                  <a:lnTo>
                    <a:pt x="0" y="1005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FACFF"/>
              </a:solidFill>
              <a:prstDash val="solid"/>
              <a:miter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1422077" cy="1043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1857626" y="1776019"/>
            <a:ext cx="5595664" cy="3874010"/>
            <a:chOff x="0" y="0"/>
            <a:chExt cx="1473755" cy="1020315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473755" cy="1020315"/>
            </a:xfrm>
            <a:custGeom>
              <a:avLst/>
              <a:gdLst/>
              <a:ahLst/>
              <a:cxnLst/>
              <a:rect r="r" b="b" t="t" l="l"/>
              <a:pathLst>
                <a:path h="1020315" w="1473755">
                  <a:moveTo>
                    <a:pt x="0" y="0"/>
                  </a:moveTo>
                  <a:lnTo>
                    <a:pt x="1473755" y="0"/>
                  </a:lnTo>
                  <a:lnTo>
                    <a:pt x="1473755" y="1020315"/>
                  </a:lnTo>
                  <a:lnTo>
                    <a:pt x="0" y="10203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FACFF"/>
              </a:solidFill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1473755" cy="1058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40195" y="1442000"/>
            <a:ext cx="12026657" cy="4155255"/>
          </a:xfrm>
          <a:custGeom>
            <a:avLst/>
            <a:gdLst/>
            <a:ahLst/>
            <a:cxnLst/>
            <a:rect r="r" b="b" t="t" l="l"/>
            <a:pathLst>
              <a:path h="4155255" w="12026657">
                <a:moveTo>
                  <a:pt x="0" y="0"/>
                </a:moveTo>
                <a:lnTo>
                  <a:pt x="12026657" y="0"/>
                </a:lnTo>
                <a:lnTo>
                  <a:pt x="12026657" y="4155254"/>
                </a:lnTo>
                <a:lnTo>
                  <a:pt x="0" y="4155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359958" y="2893505"/>
            <a:ext cx="2530725" cy="1615585"/>
            <a:chOff x="0" y="0"/>
            <a:chExt cx="352714" cy="2251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714" cy="225169"/>
            </a:xfrm>
            <a:custGeom>
              <a:avLst/>
              <a:gdLst/>
              <a:ahLst/>
              <a:cxnLst/>
              <a:rect r="r" b="b" t="t" l="l"/>
              <a:pathLst>
                <a:path h="225169" w="352714">
                  <a:moveTo>
                    <a:pt x="0" y="0"/>
                  </a:moveTo>
                  <a:lnTo>
                    <a:pt x="352714" y="0"/>
                  </a:lnTo>
                  <a:lnTo>
                    <a:pt x="352714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52714" cy="301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9"/>
                </a:lnSpc>
              </a:pP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Exemple de train set</a:t>
              </a: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9958" y="6882091"/>
            <a:ext cx="2530725" cy="1615585"/>
            <a:chOff x="0" y="0"/>
            <a:chExt cx="352714" cy="2251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714" cy="225169"/>
            </a:xfrm>
            <a:custGeom>
              <a:avLst/>
              <a:gdLst/>
              <a:ahLst/>
              <a:cxnLst/>
              <a:rect r="r" b="b" t="t" l="l"/>
              <a:pathLst>
                <a:path h="225169" w="352714">
                  <a:moveTo>
                    <a:pt x="0" y="0"/>
                  </a:moveTo>
                  <a:lnTo>
                    <a:pt x="352714" y="0"/>
                  </a:lnTo>
                  <a:lnTo>
                    <a:pt x="352714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52714" cy="301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9"/>
                </a:lnSpc>
              </a:pP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Exemple de val set</a:t>
              </a:r>
              <a:r>
                <a:rPr lang="en-US" b="true" sz="26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940195" y="5800357"/>
            <a:ext cx="12026657" cy="3779053"/>
          </a:xfrm>
          <a:custGeom>
            <a:avLst/>
            <a:gdLst/>
            <a:ahLst/>
            <a:cxnLst/>
            <a:rect r="r" b="b" t="t" l="l"/>
            <a:pathLst>
              <a:path h="3779053" w="12026657">
                <a:moveTo>
                  <a:pt x="0" y="0"/>
                </a:moveTo>
                <a:lnTo>
                  <a:pt x="12026657" y="0"/>
                </a:lnTo>
                <a:lnTo>
                  <a:pt x="12026657" y="3779053"/>
                </a:lnTo>
                <a:lnTo>
                  <a:pt x="0" y="3779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77" r="0" b="-497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7259676" y="678211"/>
            <a:ext cx="755360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3058" y="697881"/>
            <a:ext cx="12509985" cy="82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Deeplabv3plus : Résultats et Analyse</a:t>
            </a:r>
          </a:p>
          <a:p>
            <a:pPr algn="l">
              <a:lnSpc>
                <a:spcPts val="311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958" y="1615585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Architecture :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70686" y="1267836"/>
            <a:ext cx="8406130" cy="8819842"/>
          </a:xfrm>
          <a:custGeom>
            <a:avLst/>
            <a:gdLst/>
            <a:ahLst/>
            <a:cxnLst/>
            <a:rect r="r" b="b" t="t" l="l"/>
            <a:pathLst>
              <a:path h="8819842" w="8406130">
                <a:moveTo>
                  <a:pt x="0" y="0"/>
                </a:moveTo>
                <a:lnTo>
                  <a:pt x="8406130" y="0"/>
                </a:lnTo>
                <a:lnTo>
                  <a:pt x="8406130" y="8819842"/>
                </a:lnTo>
                <a:lnTo>
                  <a:pt x="0" y="8819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0" b="0"/>
            </a:stretch>
          </a:blipFill>
          <a:ln w="38100" cap="sq">
            <a:solidFill>
              <a:srgbClr val="5CE1E6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YOLO (you only look once):Architecture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675278" y="2997655"/>
            <a:ext cx="0" cy="6603353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75089" y="2997655"/>
            <a:ext cx="20700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2745102" y="2704676"/>
            <a:ext cx="2589265" cy="585957"/>
            <a:chOff x="0" y="0"/>
            <a:chExt cx="499492" cy="1130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9492" cy="113036"/>
            </a:xfrm>
            <a:custGeom>
              <a:avLst/>
              <a:gdLst/>
              <a:ahLst/>
              <a:cxnLst/>
              <a:rect r="r" b="b" t="t" l="l"/>
              <a:pathLst>
                <a:path h="113036" w="499492">
                  <a:moveTo>
                    <a:pt x="56518" y="0"/>
                  </a:moveTo>
                  <a:lnTo>
                    <a:pt x="442974" y="0"/>
                  </a:lnTo>
                  <a:cubicBezTo>
                    <a:pt x="457963" y="0"/>
                    <a:pt x="472339" y="5955"/>
                    <a:pt x="482938" y="16554"/>
                  </a:cubicBezTo>
                  <a:cubicBezTo>
                    <a:pt x="493537" y="27153"/>
                    <a:pt x="499492" y="41529"/>
                    <a:pt x="499492" y="56518"/>
                  </a:cubicBezTo>
                  <a:lnTo>
                    <a:pt x="499492" y="56518"/>
                  </a:lnTo>
                  <a:cubicBezTo>
                    <a:pt x="499492" y="71508"/>
                    <a:pt x="493537" y="85883"/>
                    <a:pt x="482938" y="96482"/>
                  </a:cubicBezTo>
                  <a:cubicBezTo>
                    <a:pt x="472339" y="107082"/>
                    <a:pt x="457963" y="113036"/>
                    <a:pt x="442974" y="113036"/>
                  </a:cubicBezTo>
                  <a:lnTo>
                    <a:pt x="56518" y="113036"/>
                  </a:lnTo>
                  <a:cubicBezTo>
                    <a:pt x="41529" y="113036"/>
                    <a:pt x="27153" y="107082"/>
                    <a:pt x="16554" y="96482"/>
                  </a:cubicBezTo>
                  <a:cubicBezTo>
                    <a:pt x="5955" y="85883"/>
                    <a:pt x="0" y="71508"/>
                    <a:pt x="0" y="56518"/>
                  </a:cubicBezTo>
                  <a:lnTo>
                    <a:pt x="0" y="56518"/>
                  </a:lnTo>
                  <a:cubicBezTo>
                    <a:pt x="0" y="41529"/>
                    <a:pt x="5955" y="27153"/>
                    <a:pt x="16554" y="16554"/>
                  </a:cubicBezTo>
                  <a:cubicBezTo>
                    <a:pt x="27153" y="5955"/>
                    <a:pt x="41529" y="0"/>
                    <a:pt x="56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499492" cy="17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Architecture YOLO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675278" y="3795273"/>
            <a:ext cx="1915155" cy="0"/>
          </a:xfrm>
          <a:prstGeom prst="line">
            <a:avLst/>
          </a:prstGeom>
          <a:ln cap="flat" w="38100">
            <a:solidFill>
              <a:srgbClr val="5CE1E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75278" y="5897758"/>
            <a:ext cx="1915155" cy="0"/>
          </a:xfrm>
          <a:prstGeom prst="line">
            <a:avLst/>
          </a:prstGeom>
          <a:ln cap="flat" w="38100">
            <a:solidFill>
              <a:srgbClr val="5CE1E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75278" y="8059440"/>
            <a:ext cx="1915155" cy="0"/>
          </a:xfrm>
          <a:prstGeom prst="line">
            <a:avLst/>
          </a:prstGeom>
          <a:ln cap="flat" w="38100">
            <a:solidFill>
              <a:srgbClr val="5CE1E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846728" y="4198816"/>
            <a:ext cx="5916068" cy="106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Extrait les caractéristiques de l'image à différentes résolutions pour capturer les détails fins et le contexte global.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6728" y="6301301"/>
            <a:ext cx="5916068" cy="14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Fusionne les caractéristiques extraites à plusieurs échelles en les raffinant pour mieux détecter les objets de différentes tailles.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6728" y="8539183"/>
            <a:ext cx="5916068" cy="106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Utilise les caractéristiques raffinées pour prédire les classes, les positions, et les segments des objets détectés.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5407" y="3140030"/>
            <a:ext cx="7952660" cy="33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07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Composé de trois paertie principale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958" y="1856550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Démarche d’entrainement 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239080"/>
            <a:ext cx="2737780" cy="882729"/>
            <a:chOff x="0" y="0"/>
            <a:chExt cx="528142" cy="1702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Train instances : 2975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260771"/>
            <a:ext cx="2737780" cy="882729"/>
            <a:chOff x="0" y="0"/>
            <a:chExt cx="528142" cy="1702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 instances : 500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5286375"/>
            <a:ext cx="2737780" cy="882729"/>
            <a:chOff x="0" y="0"/>
            <a:chExt cx="528142" cy="1702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Epochs : 100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311979"/>
            <a:ext cx="2737780" cy="882729"/>
            <a:chOff x="0" y="0"/>
            <a:chExt cx="528142" cy="1702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Batch size : 16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337583"/>
            <a:ext cx="2737780" cy="882729"/>
            <a:chOff x="0" y="0"/>
            <a:chExt cx="528142" cy="1702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Optimizer  : AdamW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8363187"/>
            <a:ext cx="2737780" cy="882729"/>
            <a:chOff x="0" y="0"/>
            <a:chExt cx="528142" cy="1702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Learning rate  : 0.000435 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4552659" y="3239080"/>
            <a:ext cx="0" cy="60192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6141734" y="2356351"/>
            <a:ext cx="10179066" cy="882729"/>
            <a:chOff x="0" y="0"/>
            <a:chExt cx="1963632" cy="1702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63632" cy="170286"/>
            </a:xfrm>
            <a:custGeom>
              <a:avLst/>
              <a:gdLst/>
              <a:ahLst/>
              <a:cxnLst/>
              <a:rect r="r" b="b" t="t" l="l"/>
              <a:pathLst>
                <a:path h="170286" w="1963632">
                  <a:moveTo>
                    <a:pt x="52569" y="0"/>
                  </a:moveTo>
                  <a:lnTo>
                    <a:pt x="1911063" y="0"/>
                  </a:lnTo>
                  <a:cubicBezTo>
                    <a:pt x="1925005" y="0"/>
                    <a:pt x="1938376" y="5538"/>
                    <a:pt x="1948235" y="15397"/>
                  </a:cubicBezTo>
                  <a:cubicBezTo>
                    <a:pt x="1958093" y="25256"/>
                    <a:pt x="1963632" y="38627"/>
                    <a:pt x="1963632" y="52569"/>
                  </a:cubicBezTo>
                  <a:lnTo>
                    <a:pt x="1963632" y="117718"/>
                  </a:lnTo>
                  <a:cubicBezTo>
                    <a:pt x="1963632" y="131660"/>
                    <a:pt x="1958093" y="145031"/>
                    <a:pt x="1948235" y="154889"/>
                  </a:cubicBezTo>
                  <a:cubicBezTo>
                    <a:pt x="1938376" y="164748"/>
                    <a:pt x="1925005" y="170286"/>
                    <a:pt x="1911063" y="170286"/>
                  </a:cubicBezTo>
                  <a:lnTo>
                    <a:pt x="52569" y="170286"/>
                  </a:lnTo>
                  <a:cubicBezTo>
                    <a:pt x="38627" y="170286"/>
                    <a:pt x="25256" y="164748"/>
                    <a:pt x="15397" y="154889"/>
                  </a:cubicBezTo>
                  <a:cubicBezTo>
                    <a:pt x="5538" y="145031"/>
                    <a:pt x="0" y="131660"/>
                    <a:pt x="0" y="117718"/>
                  </a:cubicBezTo>
                  <a:lnTo>
                    <a:pt x="0" y="52569"/>
                  </a:lnTo>
                  <a:cubicBezTo>
                    <a:pt x="0" y="38627"/>
                    <a:pt x="5538" y="25256"/>
                    <a:pt x="15397" y="15397"/>
                  </a:cubicBezTo>
                  <a:cubicBezTo>
                    <a:pt x="25256" y="5538"/>
                    <a:pt x="38627" y="0"/>
                    <a:pt x="52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963632" cy="227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Convertissement des masques vers l’annotation supportée par YOLO : 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538487" y="7080806"/>
            <a:ext cx="11301259" cy="1426784"/>
          </a:xfrm>
          <a:custGeom>
            <a:avLst/>
            <a:gdLst/>
            <a:ahLst/>
            <a:cxnLst/>
            <a:rect r="r" b="b" t="t" l="l"/>
            <a:pathLst>
              <a:path h="1426784" w="11301259">
                <a:moveTo>
                  <a:pt x="0" y="0"/>
                </a:moveTo>
                <a:lnTo>
                  <a:pt x="11301259" y="0"/>
                </a:lnTo>
                <a:lnTo>
                  <a:pt x="11301259" y="1426784"/>
                </a:lnTo>
                <a:lnTo>
                  <a:pt x="0" y="142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CE1E6"/>
            </a:solidFill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8576116" y="3239080"/>
            <a:ext cx="5226002" cy="2613001"/>
          </a:xfrm>
          <a:custGeom>
            <a:avLst/>
            <a:gdLst/>
            <a:ahLst/>
            <a:cxnLst/>
            <a:rect r="r" b="b" t="t" l="l"/>
            <a:pathLst>
              <a:path h="2613001" w="5226002">
                <a:moveTo>
                  <a:pt x="0" y="0"/>
                </a:moveTo>
                <a:lnTo>
                  <a:pt x="5226002" y="0"/>
                </a:lnTo>
                <a:lnTo>
                  <a:pt x="5226002" y="2613001"/>
                </a:lnTo>
                <a:lnTo>
                  <a:pt x="0" y="2613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5CE1E6"/>
            </a:solidFill>
            <a:prstDash val="solid"/>
            <a:miter/>
          </a:ln>
        </p:spPr>
      </p:sp>
      <p:sp>
        <p:nvSpPr>
          <p:cNvPr name="AutoShape 34" id="34"/>
          <p:cNvSpPr/>
          <p:nvPr/>
        </p:nvSpPr>
        <p:spPr>
          <a:xfrm>
            <a:off x="11189117" y="5852081"/>
            <a:ext cx="0" cy="1485502"/>
          </a:xfrm>
          <a:prstGeom prst="line">
            <a:avLst/>
          </a:prstGeom>
          <a:ln cap="flat" w="38100">
            <a:solidFill>
              <a:srgbClr val="4F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V="true">
            <a:off x="6002655" y="7337583"/>
            <a:ext cx="10774535" cy="1905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5509912" y="7014131"/>
            <a:ext cx="398443" cy="39844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16</a:t>
            </a:r>
          </a:p>
        </p:txBody>
      </p:sp>
      <p:sp>
        <p:nvSpPr>
          <p:cNvPr name="AutoShape 40" id="40"/>
          <p:cNvSpPr/>
          <p:nvPr/>
        </p:nvSpPr>
        <p:spPr>
          <a:xfrm flipH="true" flipV="true">
            <a:off x="5709134" y="5852081"/>
            <a:ext cx="0" cy="1162050"/>
          </a:xfrm>
          <a:prstGeom prst="line">
            <a:avLst/>
          </a:prstGeom>
          <a:ln cap="flat" w="38100">
            <a:solidFill>
              <a:srgbClr val="FFDE59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4823130" y="5286375"/>
            <a:ext cx="1772007" cy="585957"/>
            <a:chOff x="0" y="0"/>
            <a:chExt cx="341836" cy="11303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1836" cy="113036"/>
            </a:xfrm>
            <a:custGeom>
              <a:avLst/>
              <a:gdLst/>
              <a:ahLst/>
              <a:cxnLst/>
              <a:rect r="r" b="b" t="t" l="l"/>
              <a:pathLst>
                <a:path h="113036" w="341836">
                  <a:moveTo>
                    <a:pt x="56518" y="0"/>
                  </a:moveTo>
                  <a:lnTo>
                    <a:pt x="285318" y="0"/>
                  </a:lnTo>
                  <a:cubicBezTo>
                    <a:pt x="300307" y="0"/>
                    <a:pt x="314683" y="5955"/>
                    <a:pt x="325282" y="16554"/>
                  </a:cubicBezTo>
                  <a:cubicBezTo>
                    <a:pt x="335881" y="27153"/>
                    <a:pt x="341836" y="41529"/>
                    <a:pt x="341836" y="56518"/>
                  </a:cubicBezTo>
                  <a:lnTo>
                    <a:pt x="341836" y="56518"/>
                  </a:lnTo>
                  <a:cubicBezTo>
                    <a:pt x="341836" y="71508"/>
                    <a:pt x="335881" y="85883"/>
                    <a:pt x="325282" y="96482"/>
                  </a:cubicBezTo>
                  <a:cubicBezTo>
                    <a:pt x="314683" y="107082"/>
                    <a:pt x="300307" y="113036"/>
                    <a:pt x="285318" y="113036"/>
                  </a:cubicBezTo>
                  <a:lnTo>
                    <a:pt x="56518" y="113036"/>
                  </a:lnTo>
                  <a:cubicBezTo>
                    <a:pt x="41529" y="113036"/>
                    <a:pt x="27153" y="107082"/>
                    <a:pt x="16554" y="96482"/>
                  </a:cubicBezTo>
                  <a:cubicBezTo>
                    <a:pt x="5955" y="85883"/>
                    <a:pt x="0" y="71508"/>
                    <a:pt x="0" y="56518"/>
                  </a:cubicBezTo>
                  <a:lnTo>
                    <a:pt x="0" y="56518"/>
                  </a:lnTo>
                  <a:cubicBezTo>
                    <a:pt x="0" y="41529"/>
                    <a:pt x="5955" y="27153"/>
                    <a:pt x="16554" y="16554"/>
                  </a:cubicBezTo>
                  <a:cubicBezTo>
                    <a:pt x="27153" y="5955"/>
                    <a:pt x="41529" y="0"/>
                    <a:pt x="56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341836" cy="17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Class ID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H="true" flipV="true">
            <a:off x="11170067" y="7356705"/>
            <a:ext cx="19050" cy="1901595"/>
          </a:xfrm>
          <a:prstGeom prst="line">
            <a:avLst/>
          </a:prstGeom>
          <a:ln cap="flat" w="38100">
            <a:solidFill>
              <a:srgbClr val="FFDE59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0284064" y="9258300"/>
            <a:ext cx="1772007" cy="585957"/>
            <a:chOff x="0" y="0"/>
            <a:chExt cx="341836" cy="11303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41836" cy="113036"/>
            </a:xfrm>
            <a:custGeom>
              <a:avLst/>
              <a:gdLst/>
              <a:ahLst/>
              <a:cxnLst/>
              <a:rect r="r" b="b" t="t" l="l"/>
              <a:pathLst>
                <a:path h="113036" w="341836">
                  <a:moveTo>
                    <a:pt x="56518" y="0"/>
                  </a:moveTo>
                  <a:lnTo>
                    <a:pt x="285318" y="0"/>
                  </a:lnTo>
                  <a:cubicBezTo>
                    <a:pt x="300307" y="0"/>
                    <a:pt x="314683" y="5955"/>
                    <a:pt x="325282" y="16554"/>
                  </a:cubicBezTo>
                  <a:cubicBezTo>
                    <a:pt x="335881" y="27153"/>
                    <a:pt x="341836" y="41529"/>
                    <a:pt x="341836" y="56518"/>
                  </a:cubicBezTo>
                  <a:lnTo>
                    <a:pt x="341836" y="56518"/>
                  </a:lnTo>
                  <a:cubicBezTo>
                    <a:pt x="341836" y="71508"/>
                    <a:pt x="335881" y="85883"/>
                    <a:pt x="325282" y="96482"/>
                  </a:cubicBezTo>
                  <a:cubicBezTo>
                    <a:pt x="314683" y="107082"/>
                    <a:pt x="300307" y="113036"/>
                    <a:pt x="285318" y="113036"/>
                  </a:cubicBezTo>
                  <a:lnTo>
                    <a:pt x="56518" y="113036"/>
                  </a:lnTo>
                  <a:cubicBezTo>
                    <a:pt x="41529" y="113036"/>
                    <a:pt x="27153" y="107082"/>
                    <a:pt x="16554" y="96482"/>
                  </a:cubicBezTo>
                  <a:cubicBezTo>
                    <a:pt x="5955" y="85883"/>
                    <a:pt x="0" y="71508"/>
                    <a:pt x="0" y="56518"/>
                  </a:cubicBezTo>
                  <a:lnTo>
                    <a:pt x="0" y="56518"/>
                  </a:lnTo>
                  <a:cubicBezTo>
                    <a:pt x="0" y="41529"/>
                    <a:pt x="5955" y="27153"/>
                    <a:pt x="16554" y="16554"/>
                  </a:cubicBezTo>
                  <a:cubicBezTo>
                    <a:pt x="27153" y="5955"/>
                    <a:pt x="41529" y="0"/>
                    <a:pt x="56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341836" cy="17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Polygone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16839746" y="7794198"/>
            <a:ext cx="419554" cy="1451718"/>
          </a:xfrm>
          <a:prstGeom prst="line">
            <a:avLst/>
          </a:prstGeom>
          <a:ln cap="flat" w="38100">
            <a:solidFill>
              <a:srgbClr val="5CE1E6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6373673" y="9245916"/>
            <a:ext cx="1772007" cy="947907"/>
            <a:chOff x="0" y="0"/>
            <a:chExt cx="341836" cy="18286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41836" cy="182860"/>
            </a:xfrm>
            <a:custGeom>
              <a:avLst/>
              <a:gdLst/>
              <a:ahLst/>
              <a:cxnLst/>
              <a:rect r="r" b="b" t="t" l="l"/>
              <a:pathLst>
                <a:path h="182860" w="341836">
                  <a:moveTo>
                    <a:pt x="91430" y="0"/>
                  </a:moveTo>
                  <a:lnTo>
                    <a:pt x="250406" y="0"/>
                  </a:lnTo>
                  <a:cubicBezTo>
                    <a:pt x="274655" y="0"/>
                    <a:pt x="297910" y="9633"/>
                    <a:pt x="315057" y="26779"/>
                  </a:cubicBezTo>
                  <a:cubicBezTo>
                    <a:pt x="332203" y="43926"/>
                    <a:pt x="341836" y="67181"/>
                    <a:pt x="341836" y="91430"/>
                  </a:cubicBezTo>
                  <a:lnTo>
                    <a:pt x="341836" y="91430"/>
                  </a:lnTo>
                  <a:cubicBezTo>
                    <a:pt x="341836" y="141925"/>
                    <a:pt x="300901" y="182860"/>
                    <a:pt x="250406" y="182860"/>
                  </a:cubicBezTo>
                  <a:lnTo>
                    <a:pt x="91430" y="182860"/>
                  </a:lnTo>
                  <a:cubicBezTo>
                    <a:pt x="40935" y="182860"/>
                    <a:pt x="0" y="141925"/>
                    <a:pt x="0" y="91430"/>
                  </a:cubicBezTo>
                  <a:lnTo>
                    <a:pt x="0" y="91430"/>
                  </a:lnTo>
                  <a:cubicBezTo>
                    <a:pt x="0" y="40935"/>
                    <a:pt x="40935" y="0"/>
                    <a:pt x="91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341836" cy="240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.txt annotation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28700" y="9388791"/>
            <a:ext cx="2737780" cy="882729"/>
            <a:chOff x="0" y="0"/>
            <a:chExt cx="528142" cy="17028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28142" cy="170286"/>
            </a:xfrm>
            <a:custGeom>
              <a:avLst/>
              <a:gdLst/>
              <a:ahLst/>
              <a:cxnLst/>
              <a:rect r="r" b="b" t="t" l="l"/>
              <a:pathLst>
                <a:path h="170286" w="528142">
                  <a:moveTo>
                    <a:pt x="85143" y="0"/>
                  </a:moveTo>
                  <a:lnTo>
                    <a:pt x="442999" y="0"/>
                  </a:lnTo>
                  <a:cubicBezTo>
                    <a:pt x="465580" y="0"/>
                    <a:pt x="487237" y="8970"/>
                    <a:pt x="503204" y="24938"/>
                  </a:cubicBezTo>
                  <a:cubicBezTo>
                    <a:pt x="519172" y="40905"/>
                    <a:pt x="528142" y="62562"/>
                    <a:pt x="528142" y="85143"/>
                  </a:cubicBezTo>
                  <a:lnTo>
                    <a:pt x="528142" y="85143"/>
                  </a:lnTo>
                  <a:cubicBezTo>
                    <a:pt x="528142" y="132166"/>
                    <a:pt x="490022" y="170286"/>
                    <a:pt x="442999" y="170286"/>
                  </a:cubicBezTo>
                  <a:lnTo>
                    <a:pt x="85143" y="170286"/>
                  </a:lnTo>
                  <a:cubicBezTo>
                    <a:pt x="38120" y="170286"/>
                    <a:pt x="0" y="132166"/>
                    <a:pt x="0" y="85143"/>
                  </a:cubicBezTo>
                  <a:lnTo>
                    <a:pt x="0" y="85143"/>
                  </a:lnTo>
                  <a:cubicBezTo>
                    <a:pt x="0" y="38120"/>
                    <a:pt x="38120" y="0"/>
                    <a:pt x="85143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528142" cy="20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Nombre paramètres : 3,267,321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533058" y="707406"/>
            <a:ext cx="14436690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YOLO (you only look once):Pipeline d’Entraînement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8041" y="1575247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Résultats  d’entrainement 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06138" y="8118615"/>
            <a:ext cx="1990884" cy="19908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15142" y="8118615"/>
            <a:ext cx="1990884" cy="199088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67033" y="8118615"/>
            <a:ext cx="1990884" cy="199088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63797" y="8118615"/>
            <a:ext cx="1990884" cy="199088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19134" y="2628848"/>
            <a:ext cx="15726242" cy="5242081"/>
          </a:xfrm>
          <a:custGeom>
            <a:avLst/>
            <a:gdLst/>
            <a:ahLst/>
            <a:cxnLst/>
            <a:rect r="r" b="b" t="t" l="l"/>
            <a:pathLst>
              <a:path h="5242081" w="15726242">
                <a:moveTo>
                  <a:pt x="0" y="0"/>
                </a:moveTo>
                <a:lnTo>
                  <a:pt x="15726242" y="0"/>
                </a:lnTo>
                <a:lnTo>
                  <a:pt x="15726242" y="5242081"/>
                </a:lnTo>
                <a:lnTo>
                  <a:pt x="0" y="5242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CE1E6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08702" y="8682643"/>
            <a:ext cx="118575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mAP50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63448" y="8626043"/>
            <a:ext cx="894271" cy="2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39779" y="8622847"/>
            <a:ext cx="1273624" cy="2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78756" y="8699047"/>
            <a:ext cx="14193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mAP50-90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15986" y="9025101"/>
            <a:ext cx="1521882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</a:t>
            </a: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21098" y="9115802"/>
            <a:ext cx="1521882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18682" y="9047346"/>
            <a:ext cx="1081113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</a:t>
            </a: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19528" y="9013785"/>
            <a:ext cx="1544297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</a:t>
            </a: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564160" y="8053649"/>
            <a:ext cx="1990884" cy="199088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849919" y="8700792"/>
            <a:ext cx="14193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 loss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89844" y="9049091"/>
            <a:ext cx="1081113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2.6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5154493" y="8051904"/>
            <a:ext cx="1990884" cy="199088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469453" y="8632336"/>
            <a:ext cx="14193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 loss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609378" y="8980635"/>
            <a:ext cx="1081113" cy="47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30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2.9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33058" y="707406"/>
            <a:ext cx="14436690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YOLO (you only look once):Résultats et Analyse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958" y="1615585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Résultats  d’entrainement :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065728" y="1653685"/>
            <a:ext cx="8938045" cy="8532151"/>
          </a:xfrm>
          <a:custGeom>
            <a:avLst/>
            <a:gdLst/>
            <a:ahLst/>
            <a:cxnLst/>
            <a:rect r="r" b="b" t="t" l="l"/>
            <a:pathLst>
              <a:path h="8532151" w="8938045">
                <a:moveTo>
                  <a:pt x="0" y="0"/>
                </a:moveTo>
                <a:lnTo>
                  <a:pt x="8938045" y="0"/>
                </a:lnTo>
                <a:lnTo>
                  <a:pt x="8938045" y="8532151"/>
                </a:lnTo>
                <a:lnTo>
                  <a:pt x="0" y="8532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18" t="-4703" r="-22234" b="-226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03163" y="3773120"/>
            <a:ext cx="6914970" cy="3457485"/>
          </a:xfrm>
          <a:custGeom>
            <a:avLst/>
            <a:gdLst/>
            <a:ahLst/>
            <a:cxnLst/>
            <a:rect r="r" b="b" t="t" l="l"/>
            <a:pathLst>
              <a:path h="3457485" w="6914970">
                <a:moveTo>
                  <a:pt x="0" y="0"/>
                </a:moveTo>
                <a:lnTo>
                  <a:pt x="6914970" y="0"/>
                </a:lnTo>
                <a:lnTo>
                  <a:pt x="6914970" y="3457485"/>
                </a:lnTo>
                <a:lnTo>
                  <a:pt x="0" y="3457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3058" y="707406"/>
            <a:ext cx="14436690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YOLO (you only look once):Résultats et Analyse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161729" y="7520721"/>
            <a:ext cx="4997838" cy="947907"/>
            <a:chOff x="0" y="0"/>
            <a:chExt cx="964127" cy="1828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4127" cy="182860"/>
            </a:xfrm>
            <a:custGeom>
              <a:avLst/>
              <a:gdLst/>
              <a:ahLst/>
              <a:cxnLst/>
              <a:rect r="r" b="b" t="t" l="l"/>
              <a:pathLst>
                <a:path h="182860" w="964127">
                  <a:moveTo>
                    <a:pt x="91430" y="0"/>
                  </a:moveTo>
                  <a:lnTo>
                    <a:pt x="872697" y="0"/>
                  </a:lnTo>
                  <a:cubicBezTo>
                    <a:pt x="923193" y="0"/>
                    <a:pt x="964127" y="40935"/>
                    <a:pt x="964127" y="91430"/>
                  </a:cubicBezTo>
                  <a:lnTo>
                    <a:pt x="964127" y="91430"/>
                  </a:lnTo>
                  <a:cubicBezTo>
                    <a:pt x="964127" y="141925"/>
                    <a:pt x="923193" y="182860"/>
                    <a:pt x="872697" y="182860"/>
                  </a:cubicBezTo>
                  <a:lnTo>
                    <a:pt x="91430" y="182860"/>
                  </a:lnTo>
                  <a:cubicBezTo>
                    <a:pt x="40935" y="182860"/>
                    <a:pt x="0" y="141925"/>
                    <a:pt x="0" y="91430"/>
                  </a:cubicBezTo>
                  <a:lnTo>
                    <a:pt x="0" y="91430"/>
                  </a:lnTo>
                  <a:cubicBezTo>
                    <a:pt x="0" y="40935"/>
                    <a:pt x="40935" y="0"/>
                    <a:pt x="91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64127" cy="240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9"/>
                </a:lnSpc>
              </a:pPr>
              <a:r>
                <a:rPr lang="en-US" b="true" sz="2070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Prédiction de YOLO sur une image de test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958" y="1838093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Comparaison de performance :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74452" y="3422484"/>
          <a:ext cx="17645361" cy="5102989"/>
        </p:xfrm>
        <a:graphic>
          <a:graphicData uri="http://schemas.openxmlformats.org/drawingml/2006/table">
            <a:tbl>
              <a:tblPr/>
              <a:tblGrid>
                <a:gridCol w="5881787"/>
                <a:gridCol w="5881787"/>
                <a:gridCol w="5881787"/>
              </a:tblGrid>
              <a:tr h="1168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DeepLabv3+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YOLOv8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168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Conçue principalement pour la segmentation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Conçue principalement pour la segmentation</a:t>
                      </a: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Conçue principalement pour la détection d’objet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5970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Très performant pour les tâches de segmentation précise,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Excellente performance sur les scènes complexes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Moins précis pour les petits objets et les détails fins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68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Temps d'inférence légèrement plus long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Plus complexe et gourmand en ressources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Très rapide en inférence, adapté aux applications temps réel.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Troisieme Modele : YOLO (you only look once)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93066" y="1003265"/>
            <a:ext cx="4691229" cy="187722"/>
            <a:chOff x="0" y="0"/>
            <a:chExt cx="1235550" cy="49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5550" cy="49441"/>
            </a:xfrm>
            <a:custGeom>
              <a:avLst/>
              <a:gdLst/>
              <a:ahLst/>
              <a:cxnLst/>
              <a:rect r="r" b="b" t="t" l="l"/>
              <a:pathLst>
                <a:path h="49441" w="1235550">
                  <a:moveTo>
                    <a:pt x="0" y="0"/>
                  </a:moveTo>
                  <a:lnTo>
                    <a:pt x="1235550" y="0"/>
                  </a:lnTo>
                  <a:lnTo>
                    <a:pt x="1235550" y="49441"/>
                  </a:lnTo>
                  <a:lnTo>
                    <a:pt x="0" y="49441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5550" cy="8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7558" y="2276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72120" y="-1890973"/>
            <a:ext cx="8792923" cy="4237186"/>
            <a:chOff x="0" y="0"/>
            <a:chExt cx="406400" cy="1958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195838"/>
            </a:xfrm>
            <a:custGeom>
              <a:avLst/>
              <a:gdLst/>
              <a:ahLst/>
              <a:cxnLst/>
              <a:rect r="r" b="b" t="t" l="l"/>
              <a:pathLst>
                <a:path h="19583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376D4">
                    <a:alpha val="10000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006CCD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97487" y="3695594"/>
            <a:ext cx="3619117" cy="3441683"/>
            <a:chOff x="0" y="0"/>
            <a:chExt cx="1165114" cy="1107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5114" cy="1107992"/>
            </a:xfrm>
            <a:custGeom>
              <a:avLst/>
              <a:gdLst/>
              <a:ahLst/>
              <a:cxnLst/>
              <a:rect r="r" b="b" t="t" l="l"/>
              <a:pathLst>
                <a:path h="1107992" w="1165114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88977" y="3695594"/>
            <a:ext cx="3619117" cy="3441683"/>
            <a:chOff x="0" y="0"/>
            <a:chExt cx="1912521" cy="1818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2520" cy="1818756"/>
            </a:xfrm>
            <a:custGeom>
              <a:avLst/>
              <a:gdLst/>
              <a:ahLst/>
              <a:cxnLst/>
              <a:rect r="r" b="b" t="t" l="l"/>
              <a:pathLst>
                <a:path h="1818756" w="1912520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5"/>
              <a:stretch>
                <a:fillRect l="0" t="-5077" r="-7921" b="-2038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88977" y="7429314"/>
            <a:ext cx="3627627" cy="801156"/>
            <a:chOff x="0" y="0"/>
            <a:chExt cx="1167853" cy="257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7853" cy="257919"/>
            </a:xfrm>
            <a:custGeom>
              <a:avLst/>
              <a:gdLst/>
              <a:ahLst/>
              <a:cxnLst/>
              <a:rect r="r" b="b" t="t" l="l"/>
              <a:pathLst>
                <a:path h="257919" w="1167853">
                  <a:moveTo>
                    <a:pt x="0" y="0"/>
                  </a:moveTo>
                  <a:lnTo>
                    <a:pt x="1167853" y="0"/>
                  </a:lnTo>
                  <a:lnTo>
                    <a:pt x="1167853" y="257919"/>
                  </a:lnTo>
                  <a:lnTo>
                    <a:pt x="0" y="25791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67853" cy="296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949270" y="3695594"/>
            <a:ext cx="3619117" cy="3441683"/>
            <a:chOff x="0" y="0"/>
            <a:chExt cx="1165114" cy="11079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5114" cy="1107992"/>
            </a:xfrm>
            <a:custGeom>
              <a:avLst/>
              <a:gdLst/>
              <a:ahLst/>
              <a:cxnLst/>
              <a:rect r="r" b="b" t="t" l="l"/>
              <a:pathLst>
                <a:path h="1107992" w="1165114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49270" y="3695594"/>
            <a:ext cx="3619117" cy="3441683"/>
            <a:chOff x="0" y="0"/>
            <a:chExt cx="1912521" cy="18187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12520" cy="1818756"/>
            </a:xfrm>
            <a:custGeom>
              <a:avLst/>
              <a:gdLst/>
              <a:ahLst/>
              <a:cxnLst/>
              <a:rect r="r" b="b" t="t" l="l"/>
              <a:pathLst>
                <a:path h="1818756" w="1912520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6"/>
              <a:stretch>
                <a:fillRect l="0" t="-16477" r="0" b="-16477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606406" y="7396166"/>
            <a:ext cx="3961981" cy="834304"/>
            <a:chOff x="0" y="0"/>
            <a:chExt cx="1275493" cy="2685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5493" cy="268590"/>
            </a:xfrm>
            <a:custGeom>
              <a:avLst/>
              <a:gdLst/>
              <a:ahLst/>
              <a:cxnLst/>
              <a:rect r="r" b="b" t="t" l="l"/>
              <a:pathLst>
                <a:path h="268590" w="1275493">
                  <a:moveTo>
                    <a:pt x="0" y="0"/>
                  </a:moveTo>
                  <a:lnTo>
                    <a:pt x="1275493" y="0"/>
                  </a:lnTo>
                  <a:lnTo>
                    <a:pt x="1275493" y="268590"/>
                  </a:lnTo>
                  <a:lnTo>
                    <a:pt x="0" y="2685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75493" cy="306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337216" y="7367971"/>
            <a:ext cx="3688612" cy="862499"/>
            <a:chOff x="0" y="0"/>
            <a:chExt cx="1187487" cy="2776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87487" cy="277667"/>
            </a:xfrm>
            <a:custGeom>
              <a:avLst/>
              <a:gdLst/>
              <a:ahLst/>
              <a:cxnLst/>
              <a:rect r="r" b="b" t="t" l="l"/>
              <a:pathLst>
                <a:path h="277667" w="1187487">
                  <a:moveTo>
                    <a:pt x="0" y="0"/>
                  </a:moveTo>
                  <a:lnTo>
                    <a:pt x="1187487" y="0"/>
                  </a:lnTo>
                  <a:lnTo>
                    <a:pt x="1187487" y="277667"/>
                  </a:lnTo>
                  <a:lnTo>
                    <a:pt x="0" y="277667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187487" cy="315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97187" y="3695594"/>
            <a:ext cx="3628642" cy="3441683"/>
            <a:chOff x="0" y="0"/>
            <a:chExt cx="562172" cy="5332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62172" cy="533207"/>
            </a:xfrm>
            <a:custGeom>
              <a:avLst/>
              <a:gdLst/>
              <a:ahLst/>
              <a:cxnLst/>
              <a:rect r="r" b="b" t="t" l="l"/>
              <a:pathLst>
                <a:path h="533207" w="562172">
                  <a:moveTo>
                    <a:pt x="0" y="0"/>
                  </a:moveTo>
                  <a:lnTo>
                    <a:pt x="562172" y="0"/>
                  </a:lnTo>
                  <a:lnTo>
                    <a:pt x="562172" y="533207"/>
                  </a:lnTo>
                  <a:lnTo>
                    <a:pt x="0" y="533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2406712" y="3695594"/>
            <a:ext cx="3619117" cy="3441683"/>
            <a:chOff x="0" y="0"/>
            <a:chExt cx="953183" cy="9064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183" cy="906452"/>
            </a:xfrm>
            <a:custGeom>
              <a:avLst/>
              <a:gdLst/>
              <a:ahLst/>
              <a:cxnLst/>
              <a:rect r="r" b="b" t="t" l="l"/>
              <a:pathLst>
                <a:path h="906452" w="953183">
                  <a:moveTo>
                    <a:pt x="0" y="0"/>
                  </a:moveTo>
                  <a:lnTo>
                    <a:pt x="953183" y="0"/>
                  </a:lnTo>
                  <a:lnTo>
                    <a:pt x="953183" y="906452"/>
                  </a:lnTo>
                  <a:lnTo>
                    <a:pt x="0" y="9064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DBDBDB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53183" cy="944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647185" y="3695594"/>
            <a:ext cx="3619117" cy="3441683"/>
            <a:chOff x="0" y="0"/>
            <a:chExt cx="1912521" cy="18187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12520" cy="1818756"/>
            </a:xfrm>
            <a:custGeom>
              <a:avLst/>
              <a:gdLst/>
              <a:ahLst/>
              <a:cxnLst/>
              <a:rect r="r" b="b" t="t" l="l"/>
              <a:pathLst>
                <a:path h="1818756" w="1912520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7"/>
              <a:stretch>
                <a:fillRect l="0" t="-113" r="0" b="-113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692365" y="7472240"/>
            <a:ext cx="3212340" cy="5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b="true" sz="3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HAMZA KHOLTI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38681" y="1635803"/>
            <a:ext cx="3716024" cy="89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Équipe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87747" y="1635803"/>
            <a:ext cx="2850934" cy="89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Notre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259676" y="678211"/>
            <a:ext cx="652048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06406" y="7472999"/>
            <a:ext cx="3830864" cy="56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b="true" sz="31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ANOUAR BOUZHAR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46766" y="7472999"/>
            <a:ext cx="3619984" cy="56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YAHYA ZAKARIAE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958" y="1838093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Comparaison des resultats :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07778" y="3203409"/>
          <a:ext cx="17872444" cy="6543675"/>
        </p:xfrm>
        <a:graphic>
          <a:graphicData uri="http://schemas.openxmlformats.org/drawingml/2006/table">
            <a:tbl>
              <a:tblPr/>
              <a:tblGrid>
                <a:gridCol w="2350558"/>
                <a:gridCol w="2350558"/>
                <a:gridCol w="2195221"/>
                <a:gridCol w="2195221"/>
                <a:gridCol w="2195221"/>
                <a:gridCol w="2195221"/>
                <a:gridCol w="2195221"/>
                <a:gridCol w="2195221"/>
              </a:tblGrid>
              <a:tr h="1753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Modèle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Loss (Train)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Loss (Val)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mIoU (Train)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mIoU (Val)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Accuracy (Train)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Accuracy (Val)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Nombre d'Époques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FF"/>
                    </a:solidFill>
                  </a:tcPr>
                </a:tc>
              </a:tr>
              <a:tr h="15967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U-Net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0.26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0.74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50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</a:tr>
              <a:tr h="15967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DeepLabV3+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0.645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0.69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0.69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0.88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0.88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50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</a:tr>
              <a:tr h="15967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YOLO</a:t>
                      </a:r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2.6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2.9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0.21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0.22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50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5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Troisieme Modele : YOLO (you only look once)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9676" y="678211"/>
            <a:ext cx="860897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6924" y="2770999"/>
            <a:ext cx="5007376" cy="1060472"/>
            <a:chOff x="0" y="0"/>
            <a:chExt cx="6676501" cy="141396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70730" y="0"/>
              <a:ext cx="6083067" cy="1413963"/>
              <a:chOff x="0" y="0"/>
              <a:chExt cx="635861" cy="14780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861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35861">
                    <a:moveTo>
                      <a:pt x="0" y="0"/>
                    </a:moveTo>
                    <a:lnTo>
                      <a:pt x="635861" y="0"/>
                    </a:lnTo>
                    <a:lnTo>
                      <a:pt x="635861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635861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41544"/>
              <a:ext cx="6676501" cy="99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OPTIMISATION DES PERFORMANCES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6924" y="4250572"/>
            <a:ext cx="5007376" cy="1060472"/>
            <a:chOff x="0" y="0"/>
            <a:chExt cx="6676501" cy="141396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470730" y="0"/>
              <a:ext cx="6083067" cy="1413963"/>
              <a:chOff x="0" y="0"/>
              <a:chExt cx="635861" cy="14780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861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35861">
                    <a:moveTo>
                      <a:pt x="0" y="0"/>
                    </a:moveTo>
                    <a:lnTo>
                      <a:pt x="635861" y="0"/>
                    </a:lnTo>
                    <a:lnTo>
                      <a:pt x="635861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635861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41544"/>
              <a:ext cx="6676501" cy="99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CHOIX DES </a:t>
              </a:r>
            </a:p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MODÈLES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924" y="5988277"/>
            <a:ext cx="5007376" cy="1060472"/>
            <a:chOff x="0" y="0"/>
            <a:chExt cx="6676501" cy="141396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470730" y="0"/>
              <a:ext cx="6083067" cy="1413963"/>
              <a:chOff x="0" y="0"/>
              <a:chExt cx="635861" cy="14780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861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35861">
                    <a:moveTo>
                      <a:pt x="0" y="0"/>
                    </a:moveTo>
                    <a:lnTo>
                      <a:pt x="635861" y="0"/>
                    </a:lnTo>
                    <a:lnTo>
                      <a:pt x="635861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35861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41544"/>
              <a:ext cx="6676501" cy="53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GÉNÉRALISATION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6924" y="7627065"/>
            <a:ext cx="5007376" cy="1060472"/>
            <a:chOff x="0" y="0"/>
            <a:chExt cx="6676501" cy="141396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470730" y="0"/>
              <a:ext cx="6083067" cy="1413963"/>
              <a:chOff x="0" y="0"/>
              <a:chExt cx="635861" cy="14780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861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35861">
                    <a:moveTo>
                      <a:pt x="0" y="0"/>
                    </a:moveTo>
                    <a:lnTo>
                      <a:pt x="635861" y="0"/>
                    </a:lnTo>
                    <a:lnTo>
                      <a:pt x="635861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635861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241544"/>
              <a:ext cx="6676501" cy="99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COMPLEXITÉ DES CLASSES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87070" y="2686372"/>
            <a:ext cx="5354357" cy="1060472"/>
            <a:chOff x="0" y="0"/>
            <a:chExt cx="7139143" cy="141396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503348" y="0"/>
              <a:ext cx="6504587" cy="1413963"/>
              <a:chOff x="0" y="0"/>
              <a:chExt cx="679922" cy="14780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79922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79922">
                    <a:moveTo>
                      <a:pt x="0" y="0"/>
                    </a:moveTo>
                    <a:lnTo>
                      <a:pt x="679922" y="0"/>
                    </a:lnTo>
                    <a:lnTo>
                      <a:pt x="679922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79922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241544"/>
              <a:ext cx="7139143" cy="99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3075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AMÉLIORATION DES DONNÉES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075152" y="4165944"/>
            <a:ext cx="4925176" cy="1318606"/>
            <a:chOff x="0" y="0"/>
            <a:chExt cx="659386" cy="17653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9386" cy="176536"/>
            </a:xfrm>
            <a:custGeom>
              <a:avLst/>
              <a:gdLst/>
              <a:ahLst/>
              <a:cxnLst/>
              <a:rect r="r" b="b" t="t" l="l"/>
              <a:pathLst>
                <a:path h="176536" w="659386">
                  <a:moveTo>
                    <a:pt x="0" y="0"/>
                  </a:moveTo>
                  <a:lnTo>
                    <a:pt x="659386" y="0"/>
                  </a:lnTo>
                  <a:lnTo>
                    <a:pt x="659386" y="176536"/>
                  </a:lnTo>
                  <a:lnTo>
                    <a:pt x="0" y="176536"/>
                  </a:lnTo>
                  <a:close/>
                </a:path>
              </a:pathLst>
            </a:custGeom>
            <a:solidFill>
              <a:srgbClr val="3E67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659386" cy="214636"/>
            </a:xfrm>
            <a:prstGeom prst="rect">
              <a:avLst/>
            </a:prstGeom>
          </p:spPr>
          <p:txBody>
            <a:bodyPr anchor="ctr" rtlCol="false" tIns="52884" lIns="52884" bIns="52884" rIns="52884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687070" y="4382853"/>
            <a:ext cx="5504278" cy="110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b="true" sz="320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CHOIX DES </a:t>
            </a:r>
          </a:p>
          <a:p>
            <a:pPr algn="ctr">
              <a:lnSpc>
                <a:spcPts val="2849"/>
              </a:lnSpc>
            </a:pPr>
            <a:r>
              <a:rPr lang="en-US" b="true" sz="320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OPTIMISATION DES MODÈLES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081218" y="5903650"/>
            <a:ext cx="4960210" cy="1062258"/>
            <a:chOff x="0" y="0"/>
            <a:chExt cx="691318" cy="148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1318" cy="148050"/>
            </a:xfrm>
            <a:custGeom>
              <a:avLst/>
              <a:gdLst/>
              <a:ahLst/>
              <a:cxnLst/>
              <a:rect r="r" b="b" t="t" l="l"/>
              <a:pathLst>
                <a:path h="148050" w="691318">
                  <a:moveTo>
                    <a:pt x="0" y="0"/>
                  </a:moveTo>
                  <a:lnTo>
                    <a:pt x="691318" y="0"/>
                  </a:lnTo>
                  <a:lnTo>
                    <a:pt x="691318" y="148050"/>
                  </a:lnTo>
                  <a:lnTo>
                    <a:pt x="0" y="148050"/>
                  </a:lnTo>
                  <a:close/>
                </a:path>
              </a:pathLst>
            </a:custGeom>
            <a:solidFill>
              <a:srgbClr val="3E67C8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91318" cy="1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034052" y="6117064"/>
            <a:ext cx="5007376" cy="7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b="true" sz="30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APPROFONDISSEMENT DES MÉTRIQUES 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687070" y="7646115"/>
            <a:ext cx="5504278" cy="1060472"/>
            <a:chOff x="0" y="0"/>
            <a:chExt cx="7339037" cy="1413963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517442" y="0"/>
              <a:ext cx="6686714" cy="1413963"/>
              <a:chOff x="0" y="0"/>
              <a:chExt cx="698960" cy="14780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98960" cy="147801"/>
              </a:xfrm>
              <a:custGeom>
                <a:avLst/>
                <a:gdLst/>
                <a:ahLst/>
                <a:cxnLst/>
                <a:rect r="r" b="b" t="t" l="l"/>
                <a:pathLst>
                  <a:path h="147801" w="698960">
                    <a:moveTo>
                      <a:pt x="0" y="0"/>
                    </a:moveTo>
                    <a:lnTo>
                      <a:pt x="698960" y="0"/>
                    </a:lnTo>
                    <a:lnTo>
                      <a:pt x="698960" y="147801"/>
                    </a:lnTo>
                    <a:lnTo>
                      <a:pt x="0" y="147801"/>
                    </a:lnTo>
                    <a:close/>
                  </a:path>
                </a:pathLst>
              </a:custGeom>
              <a:solidFill>
                <a:srgbClr val="3E67C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698960" cy="1859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0" y="241544"/>
              <a:ext cx="7339037" cy="99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b="true" sz="3075" strike="noStrike" u="none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DÉPLOIEMENT ET UTILISABILITÉ 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8694502" y="2594566"/>
            <a:ext cx="0" cy="60192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359958" y="43717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533058" y="681924"/>
            <a:ext cx="13116139" cy="43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Challenges du projet et perspectives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-443353" y="1534094"/>
            <a:ext cx="5035123" cy="709832"/>
            <a:chOff x="0" y="0"/>
            <a:chExt cx="6713498" cy="946442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473338" y="0"/>
              <a:ext cx="6116775" cy="946442"/>
              <a:chOff x="0" y="0"/>
              <a:chExt cx="665661" cy="10299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65660" cy="102997"/>
              </a:xfrm>
              <a:custGeom>
                <a:avLst/>
                <a:gdLst/>
                <a:ahLst/>
                <a:cxnLst/>
                <a:rect r="r" b="b" t="t" l="l"/>
                <a:pathLst>
                  <a:path h="102997" w="665660">
                    <a:moveTo>
                      <a:pt x="0" y="0"/>
                    </a:moveTo>
                    <a:lnTo>
                      <a:pt x="665660" y="0"/>
                    </a:lnTo>
                    <a:lnTo>
                      <a:pt x="665660" y="102997"/>
                    </a:lnTo>
                    <a:lnTo>
                      <a:pt x="0" y="1029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665661" cy="141097"/>
              </a:xfrm>
              <a:prstGeom prst="rect">
                <a:avLst/>
              </a:prstGeom>
            </p:spPr>
            <p:txBody>
              <a:bodyPr anchor="ctr" rtlCol="false" tIns="48795" lIns="48795" bIns="48795" rIns="48795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0" y="235394"/>
              <a:ext cx="6713498" cy="508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9"/>
                </a:lnSpc>
              </a:pPr>
              <a:r>
                <a:rPr lang="en-US" b="true" sz="2954" u="sng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CHALLENGES 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502617" y="1341809"/>
            <a:ext cx="5035123" cy="709832"/>
            <a:chOff x="0" y="0"/>
            <a:chExt cx="6713498" cy="94644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473338" y="0"/>
              <a:ext cx="6116775" cy="946442"/>
              <a:chOff x="0" y="0"/>
              <a:chExt cx="665661" cy="10299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65660" cy="102997"/>
              </a:xfrm>
              <a:custGeom>
                <a:avLst/>
                <a:gdLst/>
                <a:ahLst/>
                <a:cxnLst/>
                <a:rect r="r" b="b" t="t" l="l"/>
                <a:pathLst>
                  <a:path h="102997" w="665660">
                    <a:moveTo>
                      <a:pt x="0" y="0"/>
                    </a:moveTo>
                    <a:lnTo>
                      <a:pt x="665660" y="0"/>
                    </a:lnTo>
                    <a:lnTo>
                      <a:pt x="665660" y="102997"/>
                    </a:lnTo>
                    <a:lnTo>
                      <a:pt x="0" y="1029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665661" cy="141097"/>
              </a:xfrm>
              <a:prstGeom prst="rect">
                <a:avLst/>
              </a:prstGeom>
            </p:spPr>
            <p:txBody>
              <a:bodyPr anchor="ctr" rtlCol="false" tIns="48795" lIns="48795" bIns="48795" rIns="48795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0" y="235394"/>
              <a:ext cx="6713498" cy="51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9"/>
                </a:lnSpc>
              </a:pPr>
              <a:r>
                <a:rPr lang="en-US" b="true" sz="2954" u="sng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PERSPECTIVES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9676" y="678211"/>
            <a:ext cx="584874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0577" y="4223385"/>
            <a:ext cx="10786847" cy="210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b="true" sz="900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MERCI DE VOTRE ATTENTION  </a:t>
            </a:r>
          </a:p>
        </p:txBody>
      </p:sp>
      <p:grpSp>
        <p:nvGrpSpPr>
          <p:cNvPr name="Group 8" id="8"/>
          <p:cNvGrpSpPr/>
          <p:nvPr/>
        </p:nvGrpSpPr>
        <p:grpSpPr>
          <a:xfrm rot="-6775497">
            <a:off x="13604264" y="-673034"/>
            <a:ext cx="8792923" cy="4237186"/>
            <a:chOff x="0" y="0"/>
            <a:chExt cx="406400" cy="1958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95838"/>
            </a:xfrm>
            <a:custGeom>
              <a:avLst/>
              <a:gdLst/>
              <a:ahLst/>
              <a:cxnLst/>
              <a:rect r="r" b="b" t="t" l="l"/>
              <a:pathLst>
                <a:path h="19583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386302" y="7059420"/>
            <a:ext cx="8772604" cy="4397760"/>
            <a:chOff x="0" y="0"/>
            <a:chExt cx="417592" cy="2093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7592" cy="209341"/>
            </a:xfrm>
            <a:custGeom>
              <a:avLst/>
              <a:gdLst/>
              <a:ahLst/>
              <a:cxnLst/>
              <a:rect r="r" b="b" t="t" l="l"/>
              <a:pathLst>
                <a:path h="209341" w="417592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97264" y="4601212"/>
            <a:ext cx="1377058" cy="1413520"/>
            <a:chOff x="0" y="0"/>
            <a:chExt cx="191924" cy="1970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924" cy="197006"/>
            </a:xfrm>
            <a:custGeom>
              <a:avLst/>
              <a:gdLst/>
              <a:ahLst/>
              <a:cxnLst/>
              <a:rect r="r" b="b" t="t" l="l"/>
              <a:pathLst>
                <a:path h="197006" w="191924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09955" y="5175740"/>
            <a:ext cx="55167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33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3083" y="4852677"/>
            <a:ext cx="47798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Comparaison des Modèles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2045" y="1101491"/>
            <a:ext cx="4020507" cy="45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 Générale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97264" y="807793"/>
            <a:ext cx="1377058" cy="1413520"/>
            <a:chOff x="0" y="0"/>
            <a:chExt cx="191924" cy="1970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924" cy="197006"/>
            </a:xfrm>
            <a:custGeom>
              <a:avLst/>
              <a:gdLst/>
              <a:ahLst/>
              <a:cxnLst/>
              <a:rect r="r" b="b" t="t" l="l"/>
              <a:pathLst>
                <a:path h="197006" w="191924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39874" y="1352857"/>
            <a:ext cx="55167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33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97264" y="2759067"/>
            <a:ext cx="1377058" cy="1413520"/>
            <a:chOff x="0" y="0"/>
            <a:chExt cx="191924" cy="1970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924" cy="197006"/>
            </a:xfrm>
            <a:custGeom>
              <a:avLst/>
              <a:gdLst/>
              <a:ahLst/>
              <a:cxnLst/>
              <a:rect r="r" b="b" t="t" l="l"/>
              <a:pathLst>
                <a:path h="197006" w="191924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609955" y="3304131"/>
            <a:ext cx="55167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33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33083" y="2897863"/>
            <a:ext cx="390696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Analyse des Modèles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372120" y="-1890973"/>
            <a:ext cx="8792923" cy="4237186"/>
            <a:chOff x="0" y="0"/>
            <a:chExt cx="406400" cy="195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95838"/>
            </a:xfrm>
            <a:custGeom>
              <a:avLst/>
              <a:gdLst/>
              <a:ahLst/>
              <a:cxnLst/>
              <a:rect r="r" b="b" t="t" l="l"/>
              <a:pathLst>
                <a:path h="19583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376D4">
                    <a:alpha val="10000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006CCD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259676" y="678211"/>
            <a:ext cx="860897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32684" y="4564691"/>
            <a:ext cx="3484174" cy="1450040"/>
            <a:chOff x="0" y="0"/>
            <a:chExt cx="485599" cy="2020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5599" cy="202096"/>
            </a:xfrm>
            <a:custGeom>
              <a:avLst/>
              <a:gdLst/>
              <a:ahLst/>
              <a:cxnLst/>
              <a:rect r="r" b="b" t="t" l="l"/>
              <a:pathLst>
                <a:path h="202096" w="485599">
                  <a:moveTo>
                    <a:pt x="0" y="0"/>
                  </a:moveTo>
                  <a:lnTo>
                    <a:pt x="485599" y="0"/>
                  </a:lnTo>
                  <a:lnTo>
                    <a:pt x="485599" y="202096"/>
                  </a:lnTo>
                  <a:lnTo>
                    <a:pt x="0" y="20209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485599" cy="278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884637" y="4337421"/>
            <a:ext cx="4268549" cy="145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b="true" sz="8637" u="sng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207558" y="2276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197264" y="6443357"/>
            <a:ext cx="1377058" cy="1413520"/>
            <a:chOff x="0" y="0"/>
            <a:chExt cx="191924" cy="1970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1924" cy="197006"/>
            </a:xfrm>
            <a:custGeom>
              <a:avLst/>
              <a:gdLst/>
              <a:ahLst/>
              <a:cxnLst/>
              <a:rect r="r" b="b" t="t" l="l"/>
              <a:pathLst>
                <a:path h="197006" w="191924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609955" y="7017884"/>
            <a:ext cx="55167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33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833083" y="6694821"/>
            <a:ext cx="47798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Défis Rencontrés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197264" y="8285501"/>
            <a:ext cx="1377058" cy="1413520"/>
            <a:chOff x="0" y="0"/>
            <a:chExt cx="191924" cy="19700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1924" cy="197006"/>
            </a:xfrm>
            <a:custGeom>
              <a:avLst/>
              <a:gdLst/>
              <a:ahLst/>
              <a:cxnLst/>
              <a:rect r="r" b="b" t="t" l="l"/>
              <a:pathLst>
                <a:path h="197006" w="191924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609955" y="8860029"/>
            <a:ext cx="55167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33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833083" y="8536966"/>
            <a:ext cx="47798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 et Perspectives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5116859" y="1514553"/>
            <a:ext cx="2080406" cy="3775159"/>
          </a:xfrm>
          <a:prstGeom prst="line">
            <a:avLst/>
          </a:prstGeom>
          <a:ln cap="flat" w="38100">
            <a:solidFill>
              <a:srgbClr val="0038B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5116859" y="3465827"/>
            <a:ext cx="2080406" cy="1823884"/>
          </a:xfrm>
          <a:prstGeom prst="line">
            <a:avLst/>
          </a:prstGeom>
          <a:ln cap="flat" w="38100">
            <a:solidFill>
              <a:srgbClr val="0038B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5116859" y="5289711"/>
            <a:ext cx="2080406" cy="18260"/>
          </a:xfrm>
          <a:prstGeom prst="line">
            <a:avLst/>
          </a:prstGeom>
          <a:ln cap="flat" w="38100">
            <a:solidFill>
              <a:srgbClr val="0038B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5116859" y="5289711"/>
            <a:ext cx="2080406" cy="1860405"/>
          </a:xfrm>
          <a:prstGeom prst="line">
            <a:avLst/>
          </a:prstGeom>
          <a:ln cap="flat" w="38100">
            <a:solidFill>
              <a:srgbClr val="0038B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5116859" y="5289711"/>
            <a:ext cx="2080406" cy="3702550"/>
          </a:xfrm>
          <a:prstGeom prst="line">
            <a:avLst/>
          </a:prstGeom>
          <a:ln cap="flat" w="38100">
            <a:solidFill>
              <a:srgbClr val="0038B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Projet de Segmentation des Environnements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4656" t="0" r="4656" b="0"/>
          <a:stretch>
            <a:fillRect/>
          </a:stretch>
        </p:blipFill>
        <p:spPr>
          <a:xfrm flipH="false" flipV="false" rot="0">
            <a:off x="343748" y="4551782"/>
            <a:ext cx="8853681" cy="488145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9958" y="2678376"/>
            <a:ext cx="8784042" cy="135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Ce projet est essentiel pour des applications comme la navigation autonome, la cartographie précise ou la surveillance intelligente.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59958" y="1875035"/>
            <a:ext cx="4040203" cy="879541"/>
            <a:chOff x="0" y="0"/>
            <a:chExt cx="563094" cy="1225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094" cy="122584"/>
            </a:xfrm>
            <a:custGeom>
              <a:avLst/>
              <a:gdLst/>
              <a:ahLst/>
              <a:cxnLst/>
              <a:rect r="r" b="b" t="t" l="l"/>
              <a:pathLst>
                <a:path h="122584" w="563094">
                  <a:moveTo>
                    <a:pt x="0" y="0"/>
                  </a:moveTo>
                  <a:lnTo>
                    <a:pt x="563094" y="0"/>
                  </a:lnTo>
                  <a:lnTo>
                    <a:pt x="563094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63094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Contexte et motivation 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01937" y="4551782"/>
            <a:ext cx="8656173" cy="4881456"/>
          </a:xfrm>
          <a:custGeom>
            <a:avLst/>
            <a:gdLst/>
            <a:ahLst/>
            <a:cxnLst/>
            <a:rect r="r" b="b" t="t" l="l"/>
            <a:pathLst>
              <a:path h="4881456" w="8656173">
                <a:moveTo>
                  <a:pt x="0" y="0"/>
                </a:moveTo>
                <a:lnTo>
                  <a:pt x="8656173" y="0"/>
                </a:lnTo>
                <a:lnTo>
                  <a:pt x="8656173" y="4881456"/>
                </a:lnTo>
                <a:lnTo>
                  <a:pt x="0" y="48814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2" t="0" r="-176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01937" y="2733185"/>
            <a:ext cx="8656173" cy="130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5"/>
              </a:lnSpc>
              <a:spcBef>
                <a:spcPct val="0"/>
              </a:spcBef>
            </a:pPr>
            <a:r>
              <a:rPr lang="en-US" b="true" sz="2432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L'objectif est de segmenter des environnements pour identifier et classer différents éléments tels que les routes, les bâtiments, les véhicules et les piétons.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01937" y="1875035"/>
            <a:ext cx="4040203" cy="879541"/>
            <a:chOff x="0" y="0"/>
            <a:chExt cx="563094" cy="1225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3094" cy="122584"/>
            </a:xfrm>
            <a:custGeom>
              <a:avLst/>
              <a:gdLst/>
              <a:ahLst/>
              <a:cxnLst/>
              <a:rect r="r" b="b" t="t" l="l"/>
              <a:pathLst>
                <a:path h="122584" w="563094">
                  <a:moveTo>
                    <a:pt x="0" y="0"/>
                  </a:moveTo>
                  <a:lnTo>
                    <a:pt x="563094" y="0"/>
                  </a:lnTo>
                  <a:lnTo>
                    <a:pt x="563094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563094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Objectif général :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3300" y="1842848"/>
            <a:ext cx="6036376" cy="2702296"/>
          </a:xfrm>
          <a:custGeom>
            <a:avLst/>
            <a:gdLst/>
            <a:ahLst/>
            <a:cxnLst/>
            <a:rect r="r" b="b" t="t" l="l"/>
            <a:pathLst>
              <a:path h="2702296" w="6036376">
                <a:moveTo>
                  <a:pt x="0" y="0"/>
                </a:moveTo>
                <a:lnTo>
                  <a:pt x="6036376" y="0"/>
                </a:lnTo>
                <a:lnTo>
                  <a:pt x="6036376" y="2702296"/>
                </a:lnTo>
                <a:lnTo>
                  <a:pt x="0" y="270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44" r="0" b="-584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2924" y="7264029"/>
            <a:ext cx="6036376" cy="2702296"/>
          </a:xfrm>
          <a:custGeom>
            <a:avLst/>
            <a:gdLst/>
            <a:ahLst/>
            <a:cxnLst/>
            <a:rect r="r" b="b" t="t" l="l"/>
            <a:pathLst>
              <a:path h="2702296" w="6036376">
                <a:moveTo>
                  <a:pt x="0" y="0"/>
                </a:moveTo>
                <a:lnTo>
                  <a:pt x="6036376" y="0"/>
                </a:lnTo>
                <a:lnTo>
                  <a:pt x="6036376" y="2702297"/>
                </a:lnTo>
                <a:lnTo>
                  <a:pt x="0" y="2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956" r="-7362" b="-995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22924" y="4545144"/>
            <a:ext cx="6036752" cy="2721560"/>
          </a:xfrm>
          <a:custGeom>
            <a:avLst/>
            <a:gdLst/>
            <a:ahLst/>
            <a:cxnLst/>
            <a:rect r="r" b="b" t="t" l="l"/>
            <a:pathLst>
              <a:path h="2721560" w="6036752">
                <a:moveTo>
                  <a:pt x="0" y="0"/>
                </a:moveTo>
                <a:lnTo>
                  <a:pt x="6036752" y="0"/>
                </a:lnTo>
                <a:lnTo>
                  <a:pt x="6036752" y="2721560"/>
                </a:lnTo>
                <a:lnTo>
                  <a:pt x="0" y="2721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77" r="0" b="-96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 : Cityscapes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825" y="4317498"/>
            <a:ext cx="8266839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Type de données : 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Images haute résolution (2048x1024 pixels).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Taille du dataset :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5 000 images finement annotées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Classes : 30 classes d'objets (ex : routes, bâtiments, 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véhicules, piétons, panneaux).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7825" y="1842848"/>
            <a:ext cx="4074930" cy="710253"/>
            <a:chOff x="0" y="0"/>
            <a:chExt cx="567934" cy="98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7934" cy="98990"/>
            </a:xfrm>
            <a:custGeom>
              <a:avLst/>
              <a:gdLst/>
              <a:ahLst/>
              <a:cxnLst/>
              <a:rect r="r" b="b" t="t" l="l"/>
              <a:pathLst>
                <a:path h="98990" w="567934">
                  <a:moveTo>
                    <a:pt x="0" y="0"/>
                  </a:moveTo>
                  <a:lnTo>
                    <a:pt x="567934" y="0"/>
                  </a:lnTo>
                  <a:lnTo>
                    <a:pt x="567934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67934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Description du dataset :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7825" y="2476901"/>
            <a:ext cx="8120493" cy="88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b="true" sz="24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Cityscapes est un dataset de référence pour la segmentation sémantique en milieu urbain.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3142" y="3521520"/>
            <a:ext cx="4074930" cy="710253"/>
            <a:chOff x="0" y="0"/>
            <a:chExt cx="567934" cy="98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7934" cy="98990"/>
            </a:xfrm>
            <a:custGeom>
              <a:avLst/>
              <a:gdLst/>
              <a:ahLst/>
              <a:cxnLst/>
              <a:rect r="r" b="b" t="t" l="l"/>
              <a:pathLst>
                <a:path h="98990" w="567934">
                  <a:moveTo>
                    <a:pt x="0" y="0"/>
                  </a:moveTo>
                  <a:lnTo>
                    <a:pt x="567934" y="0"/>
                  </a:lnTo>
                  <a:lnTo>
                    <a:pt x="567934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67934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Caractéristiques clés :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3142" y="7105192"/>
            <a:ext cx="4074930" cy="710253"/>
            <a:chOff x="0" y="0"/>
            <a:chExt cx="567934" cy="98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7934" cy="98990"/>
            </a:xfrm>
            <a:custGeom>
              <a:avLst/>
              <a:gdLst/>
              <a:ahLst/>
              <a:cxnLst/>
              <a:rect r="r" b="b" t="t" l="l"/>
              <a:pathLst>
                <a:path h="98990" w="567934">
                  <a:moveTo>
                    <a:pt x="0" y="0"/>
                  </a:moveTo>
                  <a:lnTo>
                    <a:pt x="567934" y="0"/>
                  </a:lnTo>
                  <a:lnTo>
                    <a:pt x="567934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567934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Pourquoi Cityscapes ? :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142" y="7930410"/>
            <a:ext cx="8091127" cy="132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9"/>
              </a:lnSpc>
              <a:spcBef>
                <a:spcPct val="0"/>
              </a:spcBef>
            </a:pPr>
            <a:r>
              <a:rPr lang="en-US" b="true" sz="2470" strike="noStrike" u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Cityscapes est largement utilisé dans la recherche pour sa qualité et sa diversité, représentant des scènes urbaines réalistes.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9507394" y="5550798"/>
            <a:ext cx="2721560" cy="710253"/>
            <a:chOff x="0" y="0"/>
            <a:chExt cx="379312" cy="989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9312" cy="98990"/>
            </a:xfrm>
            <a:custGeom>
              <a:avLst/>
              <a:gdLst/>
              <a:ahLst/>
              <a:cxnLst/>
              <a:rect r="r" b="b" t="t" l="l"/>
              <a:pathLst>
                <a:path h="98990" w="379312">
                  <a:moveTo>
                    <a:pt x="0" y="0"/>
                  </a:moveTo>
                  <a:lnTo>
                    <a:pt x="379312" y="0"/>
                  </a:lnTo>
                  <a:lnTo>
                    <a:pt x="379312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379312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image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9516649" y="2838870"/>
            <a:ext cx="2702296" cy="710253"/>
            <a:chOff x="0" y="0"/>
            <a:chExt cx="376627" cy="98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6627" cy="98990"/>
            </a:xfrm>
            <a:custGeom>
              <a:avLst/>
              <a:gdLst/>
              <a:ahLst/>
              <a:cxnLst/>
              <a:rect r="r" b="b" t="t" l="l"/>
              <a:pathLst>
                <a:path h="98990" w="376627">
                  <a:moveTo>
                    <a:pt x="0" y="0"/>
                  </a:moveTo>
                  <a:lnTo>
                    <a:pt x="376627" y="0"/>
                  </a:lnTo>
                  <a:lnTo>
                    <a:pt x="376627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376627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mask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9507017" y="8277328"/>
            <a:ext cx="2721560" cy="710253"/>
            <a:chOff x="0" y="0"/>
            <a:chExt cx="379312" cy="989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9312" cy="98990"/>
            </a:xfrm>
            <a:custGeom>
              <a:avLst/>
              <a:gdLst/>
              <a:ahLst/>
              <a:cxnLst/>
              <a:rect r="r" b="b" t="t" l="l"/>
              <a:pathLst>
                <a:path h="98990" w="379312">
                  <a:moveTo>
                    <a:pt x="0" y="0"/>
                  </a:moveTo>
                  <a:lnTo>
                    <a:pt x="379312" y="0"/>
                  </a:lnTo>
                  <a:lnTo>
                    <a:pt x="379312" y="98990"/>
                  </a:lnTo>
                  <a:lnTo>
                    <a:pt x="0" y="98990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379312" cy="165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annotation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81" y="4857097"/>
            <a:ext cx="5586291" cy="3433150"/>
          </a:xfrm>
          <a:custGeom>
            <a:avLst/>
            <a:gdLst/>
            <a:ahLst/>
            <a:cxnLst/>
            <a:rect r="r" b="b" t="t" l="l"/>
            <a:pathLst>
              <a:path h="3433150" w="5586291">
                <a:moveTo>
                  <a:pt x="0" y="0"/>
                </a:moveTo>
                <a:lnTo>
                  <a:pt x="5586291" y="0"/>
                </a:lnTo>
                <a:lnTo>
                  <a:pt x="5586291" y="3433150"/>
                </a:lnTo>
                <a:lnTo>
                  <a:pt x="0" y="3433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41" t="0" r="-827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3981" y="2377753"/>
            <a:ext cx="4949434" cy="1055745"/>
            <a:chOff x="0" y="0"/>
            <a:chExt cx="689817" cy="147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817" cy="147142"/>
            </a:xfrm>
            <a:custGeom>
              <a:avLst/>
              <a:gdLst/>
              <a:ahLst/>
              <a:cxnLst/>
              <a:rect r="r" b="b" t="t" l="l"/>
              <a:pathLst>
                <a:path h="147142" w="689817">
                  <a:moveTo>
                    <a:pt x="0" y="0"/>
                  </a:moveTo>
                  <a:lnTo>
                    <a:pt x="689817" y="0"/>
                  </a:lnTo>
                  <a:lnTo>
                    <a:pt x="689817" y="147142"/>
                  </a:lnTo>
                  <a:lnTo>
                    <a:pt x="0" y="14714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89817" cy="21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U-Net 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90442" y="4762466"/>
            <a:ext cx="5597558" cy="3527781"/>
          </a:xfrm>
          <a:custGeom>
            <a:avLst/>
            <a:gdLst/>
            <a:ahLst/>
            <a:cxnLst/>
            <a:rect r="r" b="b" t="t" l="l"/>
            <a:pathLst>
              <a:path h="3527781" w="5597558">
                <a:moveTo>
                  <a:pt x="0" y="0"/>
                </a:moveTo>
                <a:lnTo>
                  <a:pt x="5597558" y="0"/>
                </a:lnTo>
                <a:lnTo>
                  <a:pt x="5597558" y="3527781"/>
                </a:lnTo>
                <a:lnTo>
                  <a:pt x="0" y="3527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95" t="0" r="-10863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2690442" y="2377753"/>
            <a:ext cx="5086039" cy="1055745"/>
            <a:chOff x="0" y="0"/>
            <a:chExt cx="708856" cy="147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8856" cy="147142"/>
            </a:xfrm>
            <a:custGeom>
              <a:avLst/>
              <a:gdLst/>
              <a:ahLst/>
              <a:cxnLst/>
              <a:rect r="r" b="b" t="t" l="l"/>
              <a:pathLst>
                <a:path h="147142" w="708856">
                  <a:moveTo>
                    <a:pt x="0" y="0"/>
                  </a:moveTo>
                  <a:lnTo>
                    <a:pt x="708856" y="0"/>
                  </a:lnTo>
                  <a:lnTo>
                    <a:pt x="708856" y="147142"/>
                  </a:lnTo>
                  <a:lnTo>
                    <a:pt x="0" y="14714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08856" cy="21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DeepLabV3+ :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18758" y="4762466"/>
            <a:ext cx="5859361" cy="3527781"/>
          </a:xfrm>
          <a:custGeom>
            <a:avLst/>
            <a:gdLst/>
            <a:ahLst/>
            <a:cxnLst/>
            <a:rect r="r" b="b" t="t" l="l"/>
            <a:pathLst>
              <a:path h="3527781" w="5859361">
                <a:moveTo>
                  <a:pt x="0" y="0"/>
                </a:moveTo>
                <a:lnTo>
                  <a:pt x="5859362" y="0"/>
                </a:lnTo>
                <a:lnTo>
                  <a:pt x="5859362" y="3527781"/>
                </a:lnTo>
                <a:lnTo>
                  <a:pt x="0" y="3527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6218758" y="2377753"/>
            <a:ext cx="4949434" cy="1055745"/>
            <a:chOff x="0" y="0"/>
            <a:chExt cx="689817" cy="1471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9817" cy="147142"/>
            </a:xfrm>
            <a:custGeom>
              <a:avLst/>
              <a:gdLst/>
              <a:ahLst/>
              <a:cxnLst/>
              <a:rect r="r" b="b" t="t" l="l"/>
              <a:pathLst>
                <a:path h="147142" w="689817">
                  <a:moveTo>
                    <a:pt x="0" y="0"/>
                  </a:moveTo>
                  <a:lnTo>
                    <a:pt x="689817" y="0"/>
                  </a:lnTo>
                  <a:lnTo>
                    <a:pt x="689817" y="147142"/>
                  </a:lnTo>
                  <a:lnTo>
                    <a:pt x="0" y="14714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689817" cy="21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YOLOv8 :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1127" y="4791041"/>
            <a:ext cx="3086100" cy="286403"/>
            <a:chOff x="0" y="0"/>
            <a:chExt cx="812800" cy="754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5431"/>
            </a:xfrm>
            <a:custGeom>
              <a:avLst/>
              <a:gdLst/>
              <a:ahLst/>
              <a:cxnLst/>
              <a:rect r="r" b="b" t="t" l="l"/>
              <a:pathLst>
                <a:path h="75431" w="812800">
                  <a:moveTo>
                    <a:pt x="37716" y="0"/>
                  </a:moveTo>
                  <a:lnTo>
                    <a:pt x="775084" y="0"/>
                  </a:lnTo>
                  <a:cubicBezTo>
                    <a:pt x="795914" y="0"/>
                    <a:pt x="812800" y="16886"/>
                    <a:pt x="812800" y="37716"/>
                  </a:cubicBezTo>
                  <a:lnTo>
                    <a:pt x="812800" y="37716"/>
                  </a:lnTo>
                  <a:cubicBezTo>
                    <a:pt x="812800" y="58545"/>
                    <a:pt x="795914" y="75431"/>
                    <a:pt x="775084" y="75431"/>
                  </a:cubicBezTo>
                  <a:lnTo>
                    <a:pt x="37716" y="75431"/>
                  </a:lnTo>
                  <a:cubicBezTo>
                    <a:pt x="16886" y="75431"/>
                    <a:pt x="0" y="58545"/>
                    <a:pt x="0" y="37716"/>
                  </a:cubicBezTo>
                  <a:lnTo>
                    <a:pt x="0" y="37716"/>
                  </a:lnTo>
                  <a:cubicBezTo>
                    <a:pt x="0" y="16886"/>
                    <a:pt x="16886" y="0"/>
                    <a:pt x="37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11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3058" y="697881"/>
            <a:ext cx="13116139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Modèles Utilisés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981" y="3366823"/>
            <a:ext cx="494943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Architecture encodeur-décodeur pour la segmentation précise.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90442" y="3366823"/>
            <a:ext cx="5086039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Modèle de pointe pour la segmentation sémantique.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18758" y="3366823"/>
            <a:ext cx="5859361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Détection d'objets en temps réel avec une extension pour la segmentation.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4835" y="1938901"/>
            <a:ext cx="5086039" cy="1055745"/>
            <a:chOff x="0" y="0"/>
            <a:chExt cx="708856" cy="147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8856" cy="147142"/>
            </a:xfrm>
            <a:custGeom>
              <a:avLst/>
              <a:gdLst/>
              <a:ahLst/>
              <a:cxnLst/>
              <a:rect r="r" b="b" t="t" l="l"/>
              <a:pathLst>
                <a:path h="147142" w="708856">
                  <a:moveTo>
                    <a:pt x="0" y="0"/>
                  </a:moveTo>
                  <a:lnTo>
                    <a:pt x="708856" y="0"/>
                  </a:lnTo>
                  <a:lnTo>
                    <a:pt x="708856" y="147142"/>
                  </a:lnTo>
                  <a:lnTo>
                    <a:pt x="0" y="14714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08856" cy="21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U-Net :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3058" y="697881"/>
            <a:ext cx="9349323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U-Net : : Architecture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57545" y="2078207"/>
            <a:ext cx="8362268" cy="7783796"/>
            <a:chOff x="0" y="0"/>
            <a:chExt cx="2202408" cy="20500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2408" cy="2050053"/>
            </a:xfrm>
            <a:custGeom>
              <a:avLst/>
              <a:gdLst/>
              <a:ahLst/>
              <a:cxnLst/>
              <a:rect r="r" b="b" t="t" l="l"/>
              <a:pathLst>
                <a:path h="2050053" w="2202408">
                  <a:moveTo>
                    <a:pt x="0" y="0"/>
                  </a:moveTo>
                  <a:lnTo>
                    <a:pt x="2202408" y="0"/>
                  </a:lnTo>
                  <a:lnTo>
                    <a:pt x="2202408" y="2050053"/>
                  </a:lnTo>
                  <a:lnTo>
                    <a:pt x="0" y="2050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02408" cy="2088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31925" y="2139071"/>
            <a:ext cx="21904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Entrée (Image)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1925" y="6742972"/>
            <a:ext cx="6613293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Décodeur (Chemin d'expansion)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400" y="2900272"/>
            <a:ext cx="5000187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Encodeur(Chemin de contraction)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8853" y="7704140"/>
            <a:ext cx="6954636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6: UpConv + Concat + Conv (Skip Connection 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2353" y="2504101"/>
            <a:ext cx="190500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213" y="3269804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8643" y="3559431"/>
            <a:ext cx="593646" cy="27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├──&gt;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5851" y="4180300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213" y="3909896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77827" y="4199350"/>
            <a:ext cx="628904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2: Conv + BatchNorm + ReLU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7827" y="3484665"/>
            <a:ext cx="613227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Block 1: Conv + BatchNorm + ReLU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77292" y="7073172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5207" y="7315002"/>
            <a:ext cx="593646" cy="27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├──&gt;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5207" y="7798977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77292" y="7570377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499735" y="3960261"/>
            <a:ext cx="8541981" cy="4468057"/>
          </a:xfrm>
          <a:custGeom>
            <a:avLst/>
            <a:gdLst/>
            <a:ahLst/>
            <a:cxnLst/>
            <a:rect r="r" b="b" t="t" l="l"/>
            <a:pathLst>
              <a:path h="4468057" w="8541981">
                <a:moveTo>
                  <a:pt x="0" y="0"/>
                </a:moveTo>
                <a:lnTo>
                  <a:pt x="8541981" y="0"/>
                </a:lnTo>
                <a:lnTo>
                  <a:pt x="8541981" y="4468056"/>
                </a:lnTo>
                <a:lnTo>
                  <a:pt x="0" y="446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7" t="0" r="-1917" b="0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1466840" y="3832824"/>
            <a:ext cx="836533" cy="27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MaxPool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16891" y="3820467"/>
            <a:ext cx="145979" cy="4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</a:p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85610" y="4532323"/>
            <a:ext cx="836533" cy="27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MaxPool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5660" y="4519966"/>
            <a:ext cx="145979" cy="4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</a:p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▼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22213" y="4864643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44010" y="4615216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08477" y="4873355"/>
            <a:ext cx="628904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3: Conv + BatchNorm + ReLU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16260" y="5206328"/>
            <a:ext cx="836533" cy="27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MaxPool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66310" y="5193971"/>
            <a:ext cx="145979" cy="4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</a:p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38703" y="4396141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31925" y="5588543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44010" y="5340893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25571" y="5599033"/>
            <a:ext cx="628904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4: Conv + BatchNorm + ReLU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558995" y="5932005"/>
            <a:ext cx="836533" cy="27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MaxPool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09045" y="5919648"/>
            <a:ext cx="145979" cy="4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</a:p>
          <a:p>
            <a:pPr algn="ctr">
              <a:lnSpc>
                <a:spcPts val="1625"/>
              </a:lnSpc>
              <a:spcBef>
                <a:spcPct val="0"/>
              </a:spcBef>
            </a:pPr>
            <a:r>
              <a:rPr lang="en-US" b="true" sz="116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944010" y="5121818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43597" y="6336631"/>
            <a:ext cx="628904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Bridge: Conv + BatchNorm + ReLU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51983" y="7288274"/>
            <a:ext cx="6289042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5: UpConv + Concat + Conv (Skip Connection 4)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58853" y="8085140"/>
            <a:ext cx="6954636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7: UpConv + Concat + Conv (Skip Connection 2)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965207" y="8179977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77292" y="7951377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70938" y="8485190"/>
            <a:ext cx="6954636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Block 8: UpConv + Concat + Conv (Skip Connection 1)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977292" y="8580027"/>
            <a:ext cx="51732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└──&gt;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989377" y="8351427"/>
            <a:ext cx="10489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12353" y="9291581"/>
            <a:ext cx="4589935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Sortie (Conv 1x1)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851957" y="8882006"/>
            <a:ext cx="190500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2917" y="1969036"/>
            <a:ext cx="7026786" cy="4540554"/>
            <a:chOff x="0" y="0"/>
            <a:chExt cx="1850676" cy="11958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0676" cy="1195866"/>
            </a:xfrm>
            <a:custGeom>
              <a:avLst/>
              <a:gdLst/>
              <a:ahLst/>
              <a:cxnLst/>
              <a:rect r="r" b="b" t="t" l="l"/>
              <a:pathLst>
                <a:path h="1195866" w="1850676">
                  <a:moveTo>
                    <a:pt x="0" y="0"/>
                  </a:moveTo>
                  <a:lnTo>
                    <a:pt x="1850676" y="0"/>
                  </a:lnTo>
                  <a:lnTo>
                    <a:pt x="1850676" y="1195866"/>
                  </a:lnTo>
                  <a:lnTo>
                    <a:pt x="0" y="119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0676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2917" y="1969036"/>
            <a:ext cx="7026786" cy="830663"/>
            <a:chOff x="0" y="0"/>
            <a:chExt cx="979343" cy="115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9343" cy="115772"/>
            </a:xfrm>
            <a:custGeom>
              <a:avLst/>
              <a:gdLst/>
              <a:ahLst/>
              <a:cxnLst/>
              <a:rect r="r" b="b" t="t" l="l"/>
              <a:pathLst>
                <a:path h="115772" w="979343">
                  <a:moveTo>
                    <a:pt x="0" y="0"/>
                  </a:moveTo>
                  <a:lnTo>
                    <a:pt x="979343" y="0"/>
                  </a:lnTo>
                  <a:lnTo>
                    <a:pt x="979343" y="115772"/>
                  </a:lnTo>
                  <a:lnTo>
                    <a:pt x="0" y="11577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979343" cy="191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  <a:r>
                <a:rPr lang="en-US" b="true" sz="237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Préparation des Données 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2920" y="6957031"/>
            <a:ext cx="4213389" cy="664518"/>
            <a:chOff x="0" y="0"/>
            <a:chExt cx="587232" cy="926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232" cy="92616"/>
            </a:xfrm>
            <a:custGeom>
              <a:avLst/>
              <a:gdLst/>
              <a:ahLst/>
              <a:cxnLst/>
              <a:rect r="r" b="b" t="t" l="l"/>
              <a:pathLst>
                <a:path h="92616" w="587232">
                  <a:moveTo>
                    <a:pt x="0" y="0"/>
                  </a:moveTo>
                  <a:lnTo>
                    <a:pt x="587232" y="0"/>
                  </a:lnTo>
                  <a:lnTo>
                    <a:pt x="587232" y="92616"/>
                  </a:lnTo>
                  <a:lnTo>
                    <a:pt x="0" y="92616"/>
                  </a:lnTo>
                  <a:close/>
                </a:path>
              </a:pathLst>
            </a:custGeom>
            <a:solidFill>
              <a:srgbClr val="2254C5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87232" cy="149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Entraînement et Validation 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02920" y="6957031"/>
            <a:ext cx="16675200" cy="1802240"/>
            <a:chOff x="0" y="0"/>
            <a:chExt cx="4391822" cy="4746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91822" cy="474664"/>
            </a:xfrm>
            <a:custGeom>
              <a:avLst/>
              <a:gdLst/>
              <a:ahLst/>
              <a:cxnLst/>
              <a:rect r="r" b="b" t="t" l="l"/>
              <a:pathLst>
                <a:path h="474664" w="4391822">
                  <a:moveTo>
                    <a:pt x="0" y="0"/>
                  </a:moveTo>
                  <a:lnTo>
                    <a:pt x="4391822" y="0"/>
                  </a:lnTo>
                  <a:lnTo>
                    <a:pt x="4391822" y="474664"/>
                  </a:lnTo>
                  <a:lnTo>
                    <a:pt x="0" y="474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91822" cy="512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844830" y="8256703"/>
            <a:ext cx="4683882" cy="502568"/>
          </a:xfrm>
          <a:custGeom>
            <a:avLst/>
            <a:gdLst/>
            <a:ahLst/>
            <a:cxnLst/>
            <a:rect r="r" b="b" t="t" l="l"/>
            <a:pathLst>
              <a:path h="502568" w="4683882">
                <a:moveTo>
                  <a:pt x="0" y="0"/>
                </a:moveTo>
                <a:lnTo>
                  <a:pt x="4683882" y="0"/>
                </a:lnTo>
                <a:lnTo>
                  <a:pt x="4683882" y="502568"/>
                </a:lnTo>
                <a:lnTo>
                  <a:pt x="0" y="50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8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44830" y="7665031"/>
            <a:ext cx="9333290" cy="524998"/>
          </a:xfrm>
          <a:custGeom>
            <a:avLst/>
            <a:gdLst/>
            <a:ahLst/>
            <a:cxnLst/>
            <a:rect r="r" b="b" t="t" l="l"/>
            <a:pathLst>
              <a:path h="524998" w="9333290">
                <a:moveTo>
                  <a:pt x="0" y="0"/>
                </a:moveTo>
                <a:lnTo>
                  <a:pt x="9333290" y="0"/>
                </a:lnTo>
                <a:lnTo>
                  <a:pt x="9333290" y="524997"/>
                </a:lnTo>
                <a:lnTo>
                  <a:pt x="0" y="52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21970" y="7615716"/>
            <a:ext cx="5706836" cy="82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b="true" sz="15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Boucle d’entraînement sur 50 époques avec évaluation des métriques (accuracy, IoU moyenne).</a:t>
            </a:r>
          </a:p>
          <a:p>
            <a:pPr algn="l">
              <a:lnSpc>
                <a:spcPts val="21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3058" y="697881"/>
            <a:ext cx="12509985" cy="8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U-net : Pipeline d’Entraînement</a:t>
            </a:r>
          </a:p>
          <a:p>
            <a:pPr algn="l">
              <a:lnSpc>
                <a:spcPts val="311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02917" y="2920043"/>
            <a:ext cx="6886217" cy="259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86" indent="-199893" lvl="1">
              <a:lnSpc>
                <a:spcPts val="2592"/>
              </a:lnSpc>
              <a:buAutoNum type="arabicPeriod" startAt="1"/>
            </a:pPr>
            <a:r>
              <a:rPr lang="en-US" b="true" sz="18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Chargement et décodage des images/masques.</a:t>
            </a:r>
          </a:p>
          <a:p>
            <a:pPr algn="l" marL="399786" indent="-199893" lvl="1">
              <a:lnSpc>
                <a:spcPts val="2592"/>
              </a:lnSpc>
              <a:buAutoNum type="arabicPeriod" startAt="1"/>
            </a:pPr>
            <a:r>
              <a:rPr lang="en-US" b="true" sz="18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Redimensionnement à 256x256 et recadrage aléatoire.</a:t>
            </a:r>
          </a:p>
          <a:p>
            <a:pPr algn="l" marL="399786" indent="-199893" lvl="1">
              <a:lnSpc>
                <a:spcPts val="2592"/>
              </a:lnSpc>
              <a:buAutoNum type="arabicPeriod" startAt="1"/>
            </a:pPr>
            <a:r>
              <a:rPr lang="en-US" b="true" sz="18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Normalisation des images ([-1, 1]) et conversion des masques en entiers.</a:t>
            </a:r>
          </a:p>
          <a:p>
            <a:pPr algn="l" marL="399786" indent="-199893" lvl="1">
              <a:lnSpc>
                <a:spcPts val="2592"/>
              </a:lnSpc>
              <a:buAutoNum type="arabicPeriod" startAt="1"/>
            </a:pPr>
            <a:r>
              <a:rPr lang="en-US" b="true" sz="18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Augmentations (retournement horizontal) et optimisation des datasets.</a:t>
            </a:r>
          </a:p>
          <a:p>
            <a:pPr algn="l">
              <a:lnSpc>
                <a:spcPts val="2592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0186771" y="2141876"/>
            <a:ext cx="6604979" cy="4449787"/>
            <a:chOff x="0" y="0"/>
            <a:chExt cx="1739583" cy="11719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9583" cy="1171960"/>
            </a:xfrm>
            <a:custGeom>
              <a:avLst/>
              <a:gdLst/>
              <a:ahLst/>
              <a:cxnLst/>
              <a:rect r="r" b="b" t="t" l="l"/>
              <a:pathLst>
                <a:path h="1171960" w="1739583">
                  <a:moveTo>
                    <a:pt x="0" y="0"/>
                  </a:moveTo>
                  <a:lnTo>
                    <a:pt x="1739583" y="0"/>
                  </a:lnTo>
                  <a:lnTo>
                    <a:pt x="1739583" y="1171960"/>
                  </a:lnTo>
                  <a:lnTo>
                    <a:pt x="0" y="1171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39583" cy="1210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92139" y="2141876"/>
            <a:ext cx="6599611" cy="830663"/>
            <a:chOff x="0" y="0"/>
            <a:chExt cx="919806" cy="1157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19806" cy="115772"/>
            </a:xfrm>
            <a:custGeom>
              <a:avLst/>
              <a:gdLst/>
              <a:ahLst/>
              <a:cxnLst/>
              <a:rect r="r" b="b" t="t" l="l"/>
              <a:pathLst>
                <a:path h="115772" w="919806">
                  <a:moveTo>
                    <a:pt x="0" y="0"/>
                  </a:moveTo>
                  <a:lnTo>
                    <a:pt x="919806" y="0"/>
                  </a:lnTo>
                  <a:lnTo>
                    <a:pt x="919806" y="115772"/>
                  </a:lnTo>
                  <a:lnTo>
                    <a:pt x="0" y="115772"/>
                  </a:lnTo>
                  <a:close/>
                </a:path>
              </a:pathLst>
            </a:custGeom>
            <a:solidFill>
              <a:srgbClr val="2254C5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919806" cy="191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  <a:spcBef>
                  <a:spcPct val="0"/>
                </a:spcBef>
              </a:pPr>
              <a:r>
                <a:rPr lang="en-US" b="true" sz="2370" strike="noStrike" u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Configuration de l'Entraînement :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322657" y="4412201"/>
            <a:ext cx="6256584" cy="2179462"/>
          </a:xfrm>
          <a:custGeom>
            <a:avLst/>
            <a:gdLst/>
            <a:ahLst/>
            <a:cxnLst/>
            <a:rect r="r" b="b" t="t" l="l"/>
            <a:pathLst>
              <a:path h="2179462" w="6256584">
                <a:moveTo>
                  <a:pt x="0" y="0"/>
                </a:moveTo>
                <a:lnTo>
                  <a:pt x="6256584" y="0"/>
                </a:lnTo>
                <a:lnTo>
                  <a:pt x="6256584" y="2179462"/>
                </a:lnTo>
                <a:lnTo>
                  <a:pt x="0" y="217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9" r="0" b="-579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192139" y="2915389"/>
            <a:ext cx="6599611" cy="181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102" indent="-223551" lvl="1">
              <a:lnSpc>
                <a:spcPts val="2899"/>
              </a:lnSpc>
              <a:buFont typeface="Arial"/>
              <a:buChar char="•"/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Optimizer: Adam</a:t>
            </a:r>
          </a:p>
          <a:p>
            <a:pPr algn="l" marL="447102" indent="-223551" lvl="1">
              <a:lnSpc>
                <a:spcPts val="2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Loss: Sparse Categorical CrossEntropy</a:t>
            </a:r>
          </a:p>
          <a:p>
            <a:pPr algn="l" marL="447102" indent="-223551" lvl="1">
              <a:lnSpc>
                <a:spcPts val="2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Metrics:</a:t>
            </a:r>
          </a:p>
          <a:p>
            <a:pPr algn="l" marL="894205" indent="-298068" lvl="2">
              <a:lnSpc>
                <a:spcPts val="289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0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Accuracy, Mean IoU</a:t>
            </a:r>
          </a:p>
          <a:p>
            <a:pPr algn="l">
              <a:lnSpc>
                <a:spcPts val="2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2415" y="0"/>
            <a:ext cx="1615585" cy="1615585"/>
            <a:chOff x="0" y="0"/>
            <a:chExt cx="225169" cy="225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" cy="225169"/>
            </a:xfrm>
            <a:custGeom>
              <a:avLst/>
              <a:gdLst/>
              <a:ahLst/>
              <a:cxnLst/>
              <a:rect r="r" b="b" t="t" l="l"/>
              <a:pathLst>
                <a:path h="225169" w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958" y="380020"/>
            <a:ext cx="973541" cy="973541"/>
          </a:xfrm>
          <a:custGeom>
            <a:avLst/>
            <a:gdLst/>
            <a:ahLst/>
            <a:cxnLst/>
            <a:rect r="r" b="b" t="t" l="l"/>
            <a:pathLst>
              <a:path h="973541" w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3499" y="1175815"/>
            <a:ext cx="5178530" cy="879541"/>
            <a:chOff x="0" y="0"/>
            <a:chExt cx="721746" cy="122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46" cy="122584"/>
            </a:xfrm>
            <a:custGeom>
              <a:avLst/>
              <a:gdLst/>
              <a:ahLst/>
              <a:cxnLst/>
              <a:rect r="r" b="b" t="t" l="l"/>
              <a:pathLst>
                <a:path h="122584" w="721746">
                  <a:moveTo>
                    <a:pt x="0" y="0"/>
                  </a:moveTo>
                  <a:lnTo>
                    <a:pt x="721746" y="0"/>
                  </a:lnTo>
                  <a:lnTo>
                    <a:pt x="721746" y="122584"/>
                  </a:lnTo>
                  <a:lnTo>
                    <a:pt x="0" y="122584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21746" cy="19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59"/>
                </a:lnSpc>
              </a:pPr>
              <a:r>
                <a:rPr lang="en-US" sz="24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Résultats  d’entrainement :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7392" y="1199245"/>
            <a:ext cx="16312457" cy="4567488"/>
          </a:xfrm>
          <a:custGeom>
            <a:avLst/>
            <a:gdLst/>
            <a:ahLst/>
            <a:cxnLst/>
            <a:rect r="r" b="b" t="t" l="l"/>
            <a:pathLst>
              <a:path h="4567488" w="16312457">
                <a:moveTo>
                  <a:pt x="0" y="0"/>
                </a:moveTo>
                <a:lnTo>
                  <a:pt x="16312457" y="0"/>
                </a:lnTo>
                <a:lnTo>
                  <a:pt x="16312457" y="4567488"/>
                </a:lnTo>
                <a:lnTo>
                  <a:pt x="0" y="456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676" y="678211"/>
            <a:ext cx="760136" cy="4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9300" y="664527"/>
            <a:ext cx="12509985" cy="8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Modèle U-net : Résultats et Analyse</a:t>
            </a:r>
          </a:p>
          <a:p>
            <a:pPr algn="l">
              <a:lnSpc>
                <a:spcPts val="3115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330195" y="7129161"/>
            <a:ext cx="1536201" cy="15362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5876" y="7129161"/>
            <a:ext cx="1536201" cy="153620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222548" y="7129161"/>
            <a:ext cx="1536201" cy="15362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68314" y="7130508"/>
            <a:ext cx="1536201" cy="15362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64002" y="7130508"/>
            <a:ext cx="1536201" cy="153620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352317" y="8665363"/>
            <a:ext cx="1536201" cy="153620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87999" y="8665363"/>
            <a:ext cx="1536201" cy="153620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244671" y="8665363"/>
            <a:ext cx="1536201" cy="153620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490436" y="8666709"/>
            <a:ext cx="1536201" cy="153620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86125" y="8666709"/>
            <a:ext cx="1536201" cy="153620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588544" y="7130508"/>
            <a:ext cx="1536201" cy="153620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610666" y="8666709"/>
            <a:ext cx="1536201" cy="153620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6CCD">
                      <a:alpha val="0"/>
                    </a:srgbClr>
                  </a:gs>
                  <a:gs pos="33333">
                    <a:srgbClr val="68E0FA">
                      <a:alpha val="100000"/>
                    </a:srgbClr>
                  </a:gs>
                  <a:gs pos="66667">
                    <a:srgbClr val="88D8DD">
                      <a:alpha val="100000"/>
                    </a:srgbClr>
                  </a:gs>
                  <a:gs pos="100000">
                    <a:srgbClr val="00FFD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733622" y="6576358"/>
            <a:ext cx="427592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87999" y="6576358"/>
            <a:ext cx="987468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518743" y="6576358"/>
            <a:ext cx="629755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MIOU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723764" y="6576358"/>
            <a:ext cx="618142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recall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912939" y="6576358"/>
            <a:ext cx="1019775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854659" y="6577704"/>
            <a:ext cx="917509" cy="29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F1-score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58715" y="7588093"/>
            <a:ext cx="1283684" cy="42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58715" y="9252215"/>
            <a:ext cx="1594198" cy="42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9"/>
              </a:lnSpc>
              <a:spcBef>
                <a:spcPct val="0"/>
              </a:spcBef>
            </a:pPr>
            <a:r>
              <a:rPr lang="en-US" b="true" sz="2492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538482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0.26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34170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91%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729859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43%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825547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100%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921235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99%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016923" y="7663023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54%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538482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0.74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644665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82%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750849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26%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857032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100%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963215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99%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5069399" y="9166405"/>
            <a:ext cx="843858" cy="4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DAGbqSn9ugw</dc:identifier>
  <dcterms:modified xsi:type="dcterms:W3CDTF">2011-08-01T06:04:30Z</dcterms:modified>
  <cp:revision>1</cp:revision>
  <dc:title>Blue White Minimalist Modern Startup Pitch Deck Presentation</dc:title>
</cp:coreProperties>
</file>